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1" r:id="rId6"/>
    <p:sldId id="260" r:id="rId7"/>
    <p:sldId id="263" r:id="rId8"/>
    <p:sldId id="264" r:id="rId9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68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391AD-2A6D-4434-99C3-26F2D321227C}" type="datetimeFigureOut">
              <a:rPr lang="de-DE"/>
              <a:pPr>
                <a:defRPr/>
              </a:pPr>
              <a:t>19.11.2016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1EF29-8445-4FA6-BC21-E93980DBD74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17535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AE4A4-9924-426D-84B6-824F2B57E5D3}" type="datetimeFigureOut">
              <a:rPr lang="de-DE"/>
              <a:pPr>
                <a:defRPr/>
              </a:pPr>
              <a:t>19.11.2016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DDD72-56E2-4D64-A32E-45EFB1B0A6A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13820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FAF05-BA23-46E8-B68F-D0D0512CC0CC}" type="datetimeFigureOut">
              <a:rPr lang="de-DE"/>
              <a:pPr>
                <a:defRPr/>
              </a:pPr>
              <a:t>19.11.2016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913F2-3E82-4C4E-B580-525DE28CE73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99672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EF60E-DE32-4BC4-AF77-39AB51281CD0}" type="datetimeFigureOut">
              <a:rPr lang="de-DE"/>
              <a:pPr>
                <a:defRPr/>
              </a:pPr>
              <a:t>19.11.2016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72723-E0BE-4B87-BB2D-3B2351DC853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55297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E4766-3D97-47AA-B027-C9C6EF37453C}" type="datetimeFigureOut">
              <a:rPr lang="de-DE"/>
              <a:pPr>
                <a:defRPr/>
              </a:pPr>
              <a:t>19.11.2016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B9111-FC17-4B19-952E-66189CADAC5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9317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078BB-BCF1-4C8F-9F49-25C883ED018E}" type="datetimeFigureOut">
              <a:rPr lang="de-DE"/>
              <a:pPr>
                <a:defRPr/>
              </a:pPr>
              <a:t>19.11.2016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72705-8911-4A89-8164-59255E38023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85177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266F2-49BB-49C9-A383-CDB0285D2219}" type="datetimeFigureOut">
              <a:rPr lang="de-DE"/>
              <a:pPr>
                <a:defRPr/>
              </a:pPr>
              <a:t>19.11.2016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5E5E0-C4C7-47B4-B49C-8B93A440C78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53795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675CC-EEDC-424C-BD39-3538050975DD}" type="datetimeFigureOut">
              <a:rPr lang="de-DE"/>
              <a:pPr>
                <a:defRPr/>
              </a:pPr>
              <a:t>19.11.2016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1E1CE-2E1F-42CE-93A9-4FAE5E4E61E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99575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8022F-4458-42A8-8A55-094143362D70}" type="datetimeFigureOut">
              <a:rPr lang="de-DE"/>
              <a:pPr>
                <a:defRPr/>
              </a:pPr>
              <a:t>19.11.2016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B630E-6274-440D-9EE2-C0F501CDDD4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71008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83D79-B2C9-4921-BA2F-A5FEAD446CFB}" type="datetimeFigureOut">
              <a:rPr lang="de-DE"/>
              <a:pPr>
                <a:defRPr/>
              </a:pPr>
              <a:t>19.11.2016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640A8-5360-47CF-883F-D98ABC190F6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40285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1B036-DCC8-4E4C-BF1C-F96D17B5429E}" type="datetimeFigureOut">
              <a:rPr lang="de-DE"/>
              <a:pPr>
                <a:defRPr/>
              </a:pPr>
              <a:t>19.11.2016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1FF85-DD2F-49B6-9D29-6B3114E83C1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99492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262DC5-6FE6-4837-98E8-3181F3F4D29F}" type="datetimeFigureOut">
              <a:rPr lang="de-DE"/>
              <a:pPr>
                <a:defRPr/>
              </a:pPr>
              <a:t>19.11.2016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EEB4AC5-2267-4ACE-988A-0D6E3A78616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203825"/>
            <a:ext cx="2459037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1673225"/>
            <a:ext cx="3379788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extfeld 4"/>
          <p:cNvSpPr txBox="1">
            <a:spLocks noChangeArrowheads="1"/>
          </p:cNvSpPr>
          <p:nvPr/>
        </p:nvSpPr>
        <p:spPr bwMode="auto">
          <a:xfrm>
            <a:off x="1082675" y="639763"/>
            <a:ext cx="6769100" cy="3698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800" b="1" dirty="0" smtClean="0"/>
              <a:t>Zinsrechnung</a:t>
            </a:r>
          </a:p>
        </p:txBody>
      </p:sp>
      <p:sp>
        <p:nvSpPr>
          <p:cNvPr id="6" name="Rechteck 5"/>
          <p:cNvSpPr/>
          <p:nvPr/>
        </p:nvSpPr>
        <p:spPr>
          <a:xfrm>
            <a:off x="3463925" y="1195388"/>
            <a:ext cx="1944688" cy="288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Zinsen im Alltag</a:t>
            </a:r>
          </a:p>
        </p:txBody>
      </p:sp>
      <p:sp>
        <p:nvSpPr>
          <p:cNvPr id="8" name="Rechteck 7"/>
          <p:cNvSpPr/>
          <p:nvPr/>
        </p:nvSpPr>
        <p:spPr>
          <a:xfrm>
            <a:off x="963613" y="5614988"/>
            <a:ext cx="2384425" cy="7286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Berechnen von fehlenden Größen</a:t>
            </a:r>
          </a:p>
        </p:txBody>
      </p:sp>
      <p:sp>
        <p:nvSpPr>
          <p:cNvPr id="9" name="Rechteck 8"/>
          <p:cNvSpPr/>
          <p:nvPr/>
        </p:nvSpPr>
        <p:spPr>
          <a:xfrm>
            <a:off x="6770688" y="2941638"/>
            <a:ext cx="2076450" cy="6286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Zinsen in Sachsituationen</a:t>
            </a:r>
          </a:p>
        </p:txBody>
      </p:sp>
      <p:sp>
        <p:nvSpPr>
          <p:cNvPr id="3082" name="Textfeld 15"/>
          <p:cNvSpPr txBox="1">
            <a:spLocks noChangeArrowheads="1"/>
          </p:cNvSpPr>
          <p:nvPr/>
        </p:nvSpPr>
        <p:spPr bwMode="auto">
          <a:xfrm>
            <a:off x="7092950" y="6027738"/>
            <a:ext cx="1655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de-DE" altLang="de-DE" sz="1600"/>
          </a:p>
          <a:p>
            <a:pPr algn="ctr" eaLnBrk="1" hangingPunct="1"/>
            <a:endParaRPr lang="de-DE" altLang="de-DE" sz="1600"/>
          </a:p>
        </p:txBody>
      </p:sp>
      <p:cxnSp>
        <p:nvCxnSpPr>
          <p:cNvPr id="55" name="Gerade Verbindung mit Pfeil 54"/>
          <p:cNvCxnSpPr/>
          <p:nvPr/>
        </p:nvCxnSpPr>
        <p:spPr>
          <a:xfrm>
            <a:off x="7796213" y="3756025"/>
            <a:ext cx="11112" cy="414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mit Pfeil 61"/>
          <p:cNvCxnSpPr/>
          <p:nvPr/>
        </p:nvCxnSpPr>
        <p:spPr>
          <a:xfrm flipH="1">
            <a:off x="2484438" y="1646238"/>
            <a:ext cx="863600" cy="7032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>
            <a:off x="1258888" y="3363913"/>
            <a:ext cx="0" cy="2197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hteck 35"/>
          <p:cNvSpPr/>
          <p:nvPr/>
        </p:nvSpPr>
        <p:spPr>
          <a:xfrm>
            <a:off x="6791325" y="4216400"/>
            <a:ext cx="1989138" cy="7556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Auswerten/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Darstellen</a:t>
            </a:r>
          </a:p>
        </p:txBody>
      </p:sp>
      <p:sp>
        <p:nvSpPr>
          <p:cNvPr id="24" name="Rechteck 23"/>
          <p:cNvSpPr/>
          <p:nvPr/>
        </p:nvSpPr>
        <p:spPr>
          <a:xfrm>
            <a:off x="963613" y="2492375"/>
            <a:ext cx="2209800" cy="647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Zuordnung von Werten</a:t>
            </a:r>
          </a:p>
        </p:txBody>
      </p:sp>
      <p:cxnSp>
        <p:nvCxnSpPr>
          <p:cNvPr id="37" name="Gerade Verbindung mit Pfeil 36"/>
          <p:cNvCxnSpPr/>
          <p:nvPr/>
        </p:nvCxnSpPr>
        <p:spPr>
          <a:xfrm flipV="1">
            <a:off x="3476625" y="3644900"/>
            <a:ext cx="3294063" cy="2333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9" name="AutoShape 25" descr="data:image/jpeg;base64,/9j/4AAQSkZJRgABAQAAAQABAAD/2wCEAAkGBgwRERUSDxEQEhAQEBUQERAYFxoTFxIQFRQVFBMREhgYJyogFxkmGRITHy8gIyctLiwsFR4xQTAqNSYrLCkBCQoKDgwOGg8PGiwkHiI1Li0qKiwpNS8vLy4sNSwsNTA1KSo1KSwsNCwsLDUxKikpLCwqKTIsLzQsLCwpKSwsLP/AABEIAMABBgMBIgACEQEDEQH/xAAbAAEAAgMBAQAAAAAAAAAAAAAAAgYEBQcDAf/EAEMQAAEDAQQFCQUFBwMFAAAAAAEAAgMRBBIhMQUGE2GRIjIzNEFRUnOyB2JxgbMjJHKh0RRCY3SCkrEVNcEWJVPS8P/EABsBAQACAwEBAAAAAAAAAAAAAAAEBQECAwYH/8QAMREAAgECAggEBgMBAQAAAAAAAAECAxEEMQUSMjM0QXGxIVHB8BMUcoGCoSJSYZEV/9oADAMBAAIRAxEAPwDtOwZ4W8AmwZ4W8ApogIbBnhbwCbBnhbwCmiAhsGeFvAJsGeFvAKaICGwZ4W8AmwZ4W8ApogIbBnhbwCbBnhbwCmiAhsGeFvAJsGeFvAKaICGwZ4W8AmwZ4W8ApogIbBnhbwCbBnhbwCmiAhsGeFvAJsGeFvAKaICGwZ4W8AmwZ4W8ApogIbBnhbwCbBnhbwCmiAhsGeFvAJsGeFvAKaICGwZ4W8AmwZ4W8ApogIbBnhbwCbBnhbwCmiAhsGeFvAJsGeFvAKaICGwZ4W8AmwZ4W8ApogIbBnhbwCKaIDBZNObQ5l5hibGHuFwhwc80YA+9Q8yQnDCre9ZH7Yy/co+9QuHJNCAQCQcjzm8V7UWLJ1hnkS+uFAZG03Hgm03HgpIgI7TceCbTceC1lr1gZHfqxxEbrpxGJ3LMtVsuHIc29iaH4DDErfUkafEj4+OR77TceCbTceCg20txrhQ04uLAeISC1MfW6a0ofkcj+RWtmbayJ7TceCbTceCkiwZI7TceCbTceCkiAjtNx4JtNx4KSICO03Hgm03HgpIgI7TceCbTceCkiAjtNx4JtNx4KSICO03Hgm03HgpIgI7TceCbTceCkiAjtNx4JtNx4KSICO03Hgm03HgpIgI7TceC+h1e9fUQBERAEREB5i1RF5jD2bQNDzHeF4NOAcW5gb14ydYZ5EvrhWLZ9DuZaXTX+S9znUq4klzI23S0m6KbMG8ADkOw3vV0BFpab7zehl5NRRtHw83BAZ6KOz95yBm8oDWWvV9kl+r3DaOvHAYfBbCaFpzJFRdIBpUdy5jrXou1uktZZBaHF01Yy2N7qi4zFhAxFe5X7S+jHyk3Qw/Ylovta4OJOLOVW7UdtCMcjSiy5tk6ej6VJQeuv55/5k/P/TPNjZWuOdaVzo68K/NShga3m1plnWgGQC0xht1913aXLnIHJ5oa2jKl9BJW9jcGObqUWx0TE9sZDmvaTI9wDyHOulxLbxBNcKdqxrNkeeHjCOspJ9DMREcK94Q4hFHZ+85Nn7zkBJFHZ+85Nn7zkBJFHZ+85BH7zkBJFyP/AK10i+R7XSuo2RzRdNzAOIGXwW1htlqcK/tE/wDe79VJ+WazZrc6Oi5bbdO2yLKeY/F7v1W59nesVrtb52zvq2JsRZ3guMgdU9vNCxKg4x1rmbl5RR2fvOTZ+85RzJJFHZ+85Nn7zkBJFHZ+85Nn7zkBJFHZ+85Nn7zkBJFHZ+85fWtp2koD6iIgCIiALFk6wzyJfXCsSDSjza3wuLLgwYG0c7COJ5dJR1WYyECre7HEV93zA2loo7kwy40NDy4cj2oDORfL+48EDtx4IDUW3T7o9pyAdk67nSu/LBbOWUg0FBRt4k1PbQAAfNa+12GxOLw+QAvdV4vtBB7sclm2mWAECR7WuPNq+4SO2mIJGSiU4Yi8tZ+HL9/55WB8/bm0rQ9gwpQuLb1ATTs7U/1Bnc7AVy929SmdaL1/ZmUpSgqDhUUIFBSmWGCi6CIZgAGjc6Cp5I+eQ71vq1uTQPSKStcCCDQg0z+SkgaBXean4/8AwQld1e3iAi+X9x4Jf3Hgsg+ovl/ceCX9x4ID6voUb+48ED9x4IDg8HTyec/1lW6x835KowdPJ5r/AFlW6x835K2kczVacyW19kPS2v8ABB6plqtOZLaeyI/a2rPmQf5mWlTdP3zMrM6Yi8LXbo4mF8hIa2lTTvIA/Mha8a0Wc80Od8Lv6qkq4qjRdpysyRCjOavFG3Ran/qOP/xyfl+qidabMOcHN+N39Vx/9DDf37m/ytX+puEXhZLbHKwPjJLHVoaHsJB/MFe1/ceCmxkpJNZM4NNOzPqL5f3Hgl/ceCyYPqL5f3HgvoPxQBERAEREAosWTrDPIl9cKyTI2obUXiC4NriWggEgdwLm8QsaTrDPIl9cKAykREBz3WPVy2yG07OFztrLeZi3lCgxxP8AlXW1WB0j8XuawxbNwF3lVOIN4Ggp3UzWq0lrFPGZbrYyIn3RUHEUGeO9byRzy660hvJvVIrXGlPh3/ELlHHRqtxjnHw9PQ6yoSik3z9+prpNH2hzg0n7Nr3km+QXMdPHIBTcxr257sivOGwTuJOLQJnnFxdeAtIcx1DzbrGkDvvBZzNIktrdGN0ZnFxYH4AAkihRmk6i9cN00pjjeLBIBTuoaV3LKxlPK/6Y+DPyPPQ1imjB2jnEkNGLr/KAN5wwGdRniadi2KxDpA1pcNQSHUJNKGlQQMfnRZi2VRVG2jSUHHM+IiLY1CIiAL6F8X0IDgsHTyec/wBZVusfN+SqMHTyec/1lW6x835K2kczVacyW19kPS2v8EHqmWq05ktr7Ieltf4IPVMtKm6fvmZWZc9b+pyf0fUaqfotXDW/qcn9H1Gqn6LXhdK8THou7L3Bbh9fRG7OSr+lM1YDkq/pTNV1bIkUNou2qXU4vg/6j1t1qNUupxfB/wBR6269fhOHp9F2KOvvZdX3CIiknEIiIAiIgCIiA1kehXC1m07Vzr0b4zGQ3ktOxutY4Ct0GJ7qEnGQr1fEf2lpvOxhlwwoOXDlgs5YsnWGeRL64UBkXN5X0N3lfUQGmtzNF1ftXMBLqyVc4AOw51DQdi2NqkhwEgvYV5hfQZEmgNB8VWdMat2qUz3A37WS82rgMKDPuyVktVgEhqXOHIuihIxrWpAPKG4rRUaavZLxz8CbNQSj/Nv75Ze/sezo43DEMINHZA9lA7gM18MEdLoDQCMKU8N2o+WHwWHJoskno8a9hqasDbhI/dFPyb3Yxj0Q4OaS5pukHIi7R7n0bdpXnUqe6uNaLOpF8jlaNtozI7FEABdBukkEgYEmtR3dmXcvchESMVHJHBybzI3N5S5vKki2MEbm8pc3lSRARubyvoZvK+r6EBwWDp5PNf6yrdY+b8lUYOnk85/rKt1j5vyVtI5mq05ktp7Ih9ras+ZB/mZavTmS2vsh6W1/gg9Uy0qbp++ZlZlx1ub90kxP7n1Gqo6LVw1v6nJ/R9Rqp+i14XSvEx6Luy9wW4fX0Ruzkq/pTNWA5Kv6UzVdWyJFDaLrqm37nFicn/Uettc3larVLqcXwf8AUetuvX4Th6fRdijr72XV9yNzeUubypIpJxI3N5UgPiiIAiIgCIiA1TNKP/azDficy443QPtI3NERAfyq4h7jW6BymCtc/Z09bS0XX8mGXGmBq+HmntWfRYsnWGeRL64UBkbTc7gm03O4KSICO03O4JtNzuCkiAjtNzuCbTc7gpIgI7Tc7gm03O4KSICO03O4LEtmmIIiA8kOcKgUpUZdqzVUddOmi8s+pQ8bWlRoucc/DuDeDT0Zya48EOnGdrHfktFo3JZNsyVUsdXavf8AQNm3WOzVDSSC4hoGBxJoBgVsRJudwXPGdPH5zPUF0YZqfo/EzrqWvyBwWDp5PNf6yrdY+b8lUYOnk85/rKt1j5vyXqJHM1WnMltPZG6ktqz5kH+Zlq9OZLa+yHpbX+CD1TLSpun75mVmXHW5/wB0kwP7nZ/EaqjotXDW/qcn9H1Gqn6LXhdK8THou7L3Bbh9fRG7OSr+lM1YDkq/pTNV1bIkUNoumqb/ALnFgcn9n8R69NJazWWB4jkLr5aH3aAckkgGpIGbTwUdUupxfB/1Hqn+0Drzf5WP6ky9hglehT+ldkV1KjGtiZRlld9y1jW2E5RyHh+qHWyIZxyDgqtovJe2kOapeqiV8pRva37LJZ9b7G97Y6uD3uDWjA1ccAOSSt011e9cl0R12Dz2eoLraw1Yh42hCjJKPNBERakAIiIDyba4i8xh7DI0XjHeF4NwxLcwMRxC8pOsM8iX1wrxhsMv7Q6V5jLKUiaAWlgIZfL+x7yW87saGgAcouk6L7y03nYwy4VwHLhy7kBnL6qRaNP2nbSMvm6yV7BSo5LXEDLcFnwzSOFb7/7ipHwGs2RPmVeyRaF8VStdumZk9/8AcV66saYnmmcyR1WtjvAb7zRmfiViVFpXubRxClJRsWhF8ubzxS5vPFcCSfUXy5vPFLm88UB9VR106aLyz6lbbm88VUdcx9rFn0Z9SrdJ8M/t3QGjclk2zJY2jclk2zJUcdgGgZ08fnM9QXRhmucN6ePzWeoLooZvPFWeiMp9UDg8HTyec/1lW6x835KowdPJ5r/WVbrHzfkvYyOZqtOZLa+yHpbX+CD1TLVacyW09kQ+1tWfMg/zMtKm6fvmZWZdNb+pyf0fUaqfotW7W5v3STE/ufUaqjoteF0rxMei7svcFuH19Ebs5Kv6UzVgOSr+lM1XVsiRQ2i7apdTi+D/AKj1T/aB15v8rH9SZW/VNv3OLE5P+o9U/X8ffW/yzPqTL2OC3EPpXZETCcXP8u5PReS9tIc1eOi8l7aQ5qmE17Zo9Eddg89nqC62uSaJ67B57PUF1sD4rSRB0ptR6BERalSEREAWLJ1hnkS+uFNvJt7hu7MxF7c714OaCScqcrLdnjQeb5vvLRR2EMuNMDy4cu9AUa0dZm8+T1uW+smS0M/WZfPk9ZW+smSspZIp45sw9J5JqT1iTyj6mppPJNSj94kz6I+pq1lu2b096iw6z6b/AGOzPtFy/sywXK3a3ntZnuvV+Sp8HtNtEvRxxN3EOP8Ayt17TXf9snwOcXZ/GjXMNB9irW/E95orB0KuGdScbu7X6RfjrnpGlbsH9rv/AGWJP7UJ4ufHG7cA4f5Kw3c1VLTeZRk+jgsPUlaUEdv1e0v+1WaO0Xbm1aTdrWlHFufyWh106aLyz6ll+z13/bbPgeY7s/iPWHrmftYs+jPqVfpLhn9u6PIYmChWnGOSbS/6NG5LJtmSxtG5LJtmSo47BwNAzp4/OZ6gujDNc4b08fms9QXRQ/ceCs9EZT6oHB4Onk85/rKt1j5vyVRg6eTzX+sq3WPm/JexkczVacyW19kPS2v8EHqmWq05ktp7Ij9ras+ZB/mZaVN0/fMysy6a39Tk/o+o1U/Rat2tzvukmB/c7P4jVUdFrwuleJj0Xdl7gtw+vojdnJV/SmasByVf0pmq6tkSKG0XbVLqcXwf9R6p/tA683+Vj+pMrfqm77nFgcn9n8R6p+v5++t/lmfUmXscFuIfSuyImE4uf5dyei8l7aQ5q8dF5L20hzVMJr2zR6I67B57PUF1tcj0T12Dz2eoLrgPxWkiDpTaj0CIi1KkIiIAsWTrDPIl9cK9RbIS8xB7NqG3jHeF4Nw5RbnTEY7wvKTrDPIl9cKAoVo6zN58nrct9ZMlobR1mbz5PW5b6yZKylkinjmzD0nkmpPWJPKPqamk8k1J6xJ5R9TVrLds3p71GZ7Tv9sn+MX1o1y/QfYuoe07/bJ/jF9aNcv0H2KseZ9G0NwUvqfZFndzVUtN5lW13NVS03mUZYYTbOu+zz/bbN+B31HrD106aLyz6lmezz/bbN+B31HrD106aLyz6lX6S4Z/bujxGM4ip9Uu7Pmjclk2zJY2jclk2zJUkdgimgZ08fnM9QXRhmucs6ePzmeoLowzVnojKfVA4LB08nnP9ZVusfN+SqMHTyec/wBZVusfN+S9jI5mq05ktr7Ieltf4IPVMtVpzJbX2Q9La/wQeqZaVN0/fMysy5639Tk/o+o1U/RauGt/U5P6PqNVP0WvC6V4mPRd2XuC3D6+iN2clX9KZqwHJV/Smarq2RIobRdtUupxfB/1Hqn+0Drzf5WP6kyuGqXU4vg/6j1T/aB15v8AKx/UmXscFuIfSuyImE4uf5dyWi8l7aQ5q8dF5L20hzVMJr2zR6I67B57PUF1tck0R12Dz2eoLra0kQdKbUegREWpUhERAa6LRbxOZL7bhe6UNu0dfdFHFQurQtownLtHhx9JtFhz7+1ma6haKOoADdJAFO9reCzUQGkfqjZi4uvS3nEucbwNXE1JNR3rJGhGtHJca4Z93bluWzVd0p/qbhI6zxyRvJutF6I1LGvuuoTTZlzm9odhi1b/ABJeZy+FDyMyfVyJ+b3/ACp+ijZNWIIiXRvma4ihcHAGmdMvhwXvo2G1Ne8zPc5rqloNyjDtZaBt0A02ZiGNcu+tdgjqSatcyqUE7pGp0jq1DaI3RTyWh8b6Xml9K0IcDgOwgH5LS2f2YWKM1ZNaRuJYR6a/mrgsLTNlkliuMzMkJP4GzRukr3i4HYduXatLE2li61GLjTk0vI1B1Iiy2sl2m6teFKLBm9ltheavmtJ90FgHpr+aztI2DSPKjhcRFsi1t0Rtx2bubeNWybQtOILaCnaVutGibZjbXr959L10uDLxuB9zk3rtMvzzQ6R0hiY5TZi2HV6KCNsUMk7I2CjWh+WNTmO8k/NfLVq3DLQyPmc4YBxcCQO7JbVFpOnGcdWSuiHKTk3J5s1kGgI2ZOf86fopO0M1w5TjXHLurhnuotfrBoq1yyP2JdcmszbO+j7l0F0j3vbjUOoGsBGP2tf3cJwQ6TM3Lc9kO0xxiNGN2lLpzofsq1FRjic1w+Uo5apg9G6pWa9eLpSQajEChGRFAs3/AEw/+e0f3j9FmoutKjCkrQVgVN3s0sF4ua+0NJJcRea4VOJ5wrmssanRtFGyPzGdMqi9l20qrCq9bWaQZtJG1+2liF1hDnxsFojYLofVtXQueScgR8xJ+LPzMWR42rUCzSc6Wb5XR/kFZGhtSrLZbxgktDXSXQ918VcG1ujKn7x7O1Z+iIrULxtDnE8kMabmDQxtS64OfeLq9mGGC2COpJqzYsa60aDZI0sklncx2bS8UwNR2d4CxIdULOzmvl+Zaf8AhbxarWCy2h4idACXwTbe6H3A+7FIBG7sIcXBuOAvV7FDq4alVetON2doVpwVovwPv+gtrS+btBTvrjWu7L81iy6nWdx5T5fgC0f8LFs9g0lEGsEjwwbR8stWSC890rnvo/lChcwgCooKUFMd5oaWd8LHzi7JINoWZbMONWx40NQ0gGorWuS0eCoPOJssRUWTPKz6DZG0MjlnaxuTQ8UFTU9neSsPSGptlncHyPnMgaG374JugkhtCKZuPFb1FKilFWjkaRqzjLWT8TRwapQsykk+d39EfqrG4Ue91e2lKfKq99NC1uLW2dhBaHyCW80Nv7KZjWOBNa33RnIjgoxNt7pL5L2RhzLsRMZq0veJL9KmoZcIo7PvW12dPmaudzEs+oljY8SX5y9pvNN4CjhkRQLe2az3ARfkfU1q41p8F6osHOpVnUd5u4REQ5hERAEREAREQBERAEREAREQBERAEREAREQBERAEREAREQBERAEREAREQBERAEREARE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2055" name="Ellipse 2054"/>
          <p:cNvSpPr/>
          <p:nvPr/>
        </p:nvSpPr>
        <p:spPr>
          <a:xfrm>
            <a:off x="1449388" y="1484313"/>
            <a:ext cx="1330325" cy="6286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500" dirty="0">
                <a:solidFill>
                  <a:schemeClr val="tx1"/>
                </a:solidFill>
              </a:rPr>
              <a:t>Kapital</a:t>
            </a:r>
          </a:p>
          <a:p>
            <a:pPr algn="ctr">
              <a:defRPr/>
            </a:pPr>
            <a:r>
              <a:rPr lang="de-DE" sz="1500" dirty="0">
                <a:solidFill>
                  <a:schemeClr val="tx1"/>
                </a:solidFill>
              </a:rPr>
              <a:t>Zinssatz</a:t>
            </a:r>
          </a:p>
          <a:p>
            <a:pPr algn="ctr">
              <a:defRPr/>
            </a:pPr>
            <a:r>
              <a:rPr lang="de-DE" sz="1500" dirty="0">
                <a:solidFill>
                  <a:schemeClr val="tx1"/>
                </a:solidFill>
              </a:rPr>
              <a:t>Zinsen</a:t>
            </a:r>
          </a:p>
        </p:txBody>
      </p:sp>
      <p:sp>
        <p:nvSpPr>
          <p:cNvPr id="60" name="Ellipse 59"/>
          <p:cNvSpPr/>
          <p:nvPr/>
        </p:nvSpPr>
        <p:spPr>
          <a:xfrm>
            <a:off x="5865813" y="1814513"/>
            <a:ext cx="1809750" cy="103346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100" dirty="0">
                <a:solidFill>
                  <a:schemeClr val="tx1"/>
                </a:solidFill>
              </a:rPr>
              <a:t>Darlehen</a:t>
            </a:r>
          </a:p>
          <a:p>
            <a:pPr algn="ctr">
              <a:defRPr/>
            </a:pPr>
            <a:r>
              <a:rPr lang="de-DE" sz="1100" dirty="0">
                <a:solidFill>
                  <a:schemeClr val="tx1"/>
                </a:solidFill>
              </a:rPr>
              <a:t>Kredit</a:t>
            </a:r>
          </a:p>
          <a:p>
            <a:pPr algn="ctr">
              <a:defRPr/>
            </a:pPr>
            <a:r>
              <a:rPr lang="de-DE" sz="1100" dirty="0">
                <a:solidFill>
                  <a:schemeClr val="tx1"/>
                </a:solidFill>
              </a:rPr>
              <a:t>Hypothek</a:t>
            </a:r>
          </a:p>
          <a:p>
            <a:pPr algn="ctr">
              <a:defRPr/>
            </a:pPr>
            <a:r>
              <a:rPr lang="de-DE" sz="1100" dirty="0">
                <a:solidFill>
                  <a:schemeClr val="tx1"/>
                </a:solidFill>
              </a:rPr>
              <a:t>Soll / Haben</a:t>
            </a:r>
          </a:p>
          <a:p>
            <a:pPr algn="ctr">
              <a:defRPr/>
            </a:pPr>
            <a:r>
              <a:rPr lang="de-DE" sz="1100" dirty="0">
                <a:solidFill>
                  <a:schemeClr val="tx1"/>
                </a:solidFill>
              </a:rPr>
              <a:t>Zinseszins</a:t>
            </a:r>
          </a:p>
          <a:p>
            <a:pPr algn="ctr">
              <a:defRPr/>
            </a:pPr>
            <a:r>
              <a:rPr lang="de-DE" sz="1100" dirty="0">
                <a:solidFill>
                  <a:schemeClr val="tx1"/>
                </a:solidFill>
              </a:rPr>
              <a:t>Tageszinsen</a:t>
            </a:r>
          </a:p>
        </p:txBody>
      </p:sp>
      <p:sp>
        <p:nvSpPr>
          <p:cNvPr id="38" name="Rechteck 37"/>
          <p:cNvSpPr/>
          <p:nvPr/>
        </p:nvSpPr>
        <p:spPr>
          <a:xfrm>
            <a:off x="460375" y="141288"/>
            <a:ext cx="2349500" cy="288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Zuordnungen / Dreisatz</a:t>
            </a:r>
          </a:p>
        </p:txBody>
      </p:sp>
      <p:sp>
        <p:nvSpPr>
          <p:cNvPr id="40" name="Rechteck 39"/>
          <p:cNvSpPr/>
          <p:nvPr/>
        </p:nvSpPr>
        <p:spPr>
          <a:xfrm>
            <a:off x="4483100" y="121180"/>
            <a:ext cx="1419944" cy="3090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Prozente</a:t>
            </a:r>
          </a:p>
        </p:txBody>
      </p:sp>
      <p:sp>
        <p:nvSpPr>
          <p:cNvPr id="41" name="Rechteck 40"/>
          <p:cNvSpPr/>
          <p:nvPr/>
        </p:nvSpPr>
        <p:spPr>
          <a:xfrm>
            <a:off x="2985740" y="130175"/>
            <a:ext cx="1363216" cy="300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Gleichungen</a:t>
            </a:r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1704975" y="449263"/>
            <a:ext cx="779463" cy="395287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/>
          <p:nvPr/>
        </p:nvCxnSpPr>
        <p:spPr>
          <a:xfrm flipH="1">
            <a:off x="5145088" y="430213"/>
            <a:ext cx="31750" cy="19685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/>
          <p:nvPr/>
        </p:nvCxnSpPr>
        <p:spPr>
          <a:xfrm flipH="1">
            <a:off x="6516688" y="468313"/>
            <a:ext cx="508000" cy="376237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hteck 51"/>
          <p:cNvSpPr/>
          <p:nvPr/>
        </p:nvSpPr>
        <p:spPr>
          <a:xfrm>
            <a:off x="3721100" y="6343531"/>
            <a:ext cx="4751388" cy="2795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Exponentialfunktionen / Wachstumsfunktionen</a:t>
            </a:r>
          </a:p>
        </p:txBody>
      </p:sp>
      <p:cxnSp>
        <p:nvCxnSpPr>
          <p:cNvPr id="53" name="Gerade Verbindung mit Pfeil 52"/>
          <p:cNvCxnSpPr/>
          <p:nvPr/>
        </p:nvCxnSpPr>
        <p:spPr>
          <a:xfrm>
            <a:off x="6051550" y="5830888"/>
            <a:ext cx="0" cy="393700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hteck 46"/>
          <p:cNvSpPr/>
          <p:nvPr/>
        </p:nvSpPr>
        <p:spPr>
          <a:xfrm>
            <a:off x="6051550" y="121974"/>
            <a:ext cx="2349500" cy="288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Bruchrechnung</a:t>
            </a:r>
          </a:p>
        </p:txBody>
      </p:sp>
      <p:cxnSp>
        <p:nvCxnSpPr>
          <p:cNvPr id="48" name="Gerade Verbindung mit Pfeil 47"/>
          <p:cNvCxnSpPr/>
          <p:nvPr/>
        </p:nvCxnSpPr>
        <p:spPr>
          <a:xfrm>
            <a:off x="3721100" y="446088"/>
            <a:ext cx="130175" cy="20955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50"/>
          <p:cNvCxnSpPr/>
          <p:nvPr/>
        </p:nvCxnSpPr>
        <p:spPr>
          <a:xfrm>
            <a:off x="3027363" y="3359150"/>
            <a:ext cx="1587" cy="22018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hteck 53"/>
          <p:cNvSpPr/>
          <p:nvPr/>
        </p:nvSpPr>
        <p:spPr>
          <a:xfrm>
            <a:off x="784225" y="3644900"/>
            <a:ext cx="927100" cy="4810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Dreisatz</a:t>
            </a:r>
          </a:p>
        </p:txBody>
      </p:sp>
      <p:sp>
        <p:nvSpPr>
          <p:cNvPr id="57" name="Rechteck 56"/>
          <p:cNvSpPr/>
          <p:nvPr/>
        </p:nvSpPr>
        <p:spPr>
          <a:xfrm>
            <a:off x="2565400" y="3644900"/>
            <a:ext cx="927100" cy="4794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Formeln</a:t>
            </a:r>
          </a:p>
        </p:txBody>
      </p:sp>
      <p:cxnSp>
        <p:nvCxnSpPr>
          <p:cNvPr id="59" name="Gerade Verbindung mit Pfeil 58"/>
          <p:cNvCxnSpPr/>
          <p:nvPr/>
        </p:nvCxnSpPr>
        <p:spPr>
          <a:xfrm>
            <a:off x="5122863" y="1673225"/>
            <a:ext cx="1536700" cy="1466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16" name="Picture 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557713"/>
            <a:ext cx="21844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7" name="Picture 4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088" y="4129088"/>
            <a:ext cx="8794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8" name="Picture 4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975" y="4594225"/>
            <a:ext cx="7493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9" name="Picture 4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825" y="5203825"/>
            <a:ext cx="102076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463" y="1763713"/>
            <a:ext cx="100806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4260850"/>
            <a:ext cx="3365500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5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088" y="3287713"/>
            <a:ext cx="2936875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135063"/>
            <a:ext cx="1354138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5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63" y="1262063"/>
            <a:ext cx="4208462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extfeld 4"/>
          <p:cNvSpPr txBox="1">
            <a:spLocks noChangeArrowheads="1"/>
          </p:cNvSpPr>
          <p:nvPr/>
        </p:nvSpPr>
        <p:spPr bwMode="auto">
          <a:xfrm>
            <a:off x="1082675" y="639763"/>
            <a:ext cx="6769100" cy="3698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800" b="1" dirty="0" smtClean="0"/>
              <a:t>Rationale Zahlen</a:t>
            </a:r>
          </a:p>
        </p:txBody>
      </p:sp>
      <p:sp>
        <p:nvSpPr>
          <p:cNvPr id="9" name="Rechteck 8"/>
          <p:cNvSpPr/>
          <p:nvPr/>
        </p:nvSpPr>
        <p:spPr>
          <a:xfrm>
            <a:off x="3925888" y="4684713"/>
            <a:ext cx="2076450" cy="6286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Rechnen mit rationalen Zahlen</a:t>
            </a:r>
          </a:p>
        </p:txBody>
      </p:sp>
      <p:sp>
        <p:nvSpPr>
          <p:cNvPr id="4107" name="Textfeld 15"/>
          <p:cNvSpPr txBox="1">
            <a:spLocks noChangeArrowheads="1"/>
          </p:cNvSpPr>
          <p:nvPr/>
        </p:nvSpPr>
        <p:spPr bwMode="auto">
          <a:xfrm>
            <a:off x="7092950" y="6027738"/>
            <a:ext cx="1655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de-DE" altLang="de-DE" sz="1600"/>
          </a:p>
          <a:p>
            <a:pPr algn="ctr" eaLnBrk="1" hangingPunct="1"/>
            <a:endParaRPr lang="de-DE" altLang="de-DE" sz="1600"/>
          </a:p>
        </p:txBody>
      </p:sp>
      <p:cxnSp>
        <p:nvCxnSpPr>
          <p:cNvPr id="58" name="Gerade Verbindung mit Pfeil 57"/>
          <p:cNvCxnSpPr/>
          <p:nvPr/>
        </p:nvCxnSpPr>
        <p:spPr>
          <a:xfrm flipV="1">
            <a:off x="6194425" y="4538663"/>
            <a:ext cx="487363" cy="233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mit Pfeil 61"/>
          <p:cNvCxnSpPr/>
          <p:nvPr/>
        </p:nvCxnSpPr>
        <p:spPr>
          <a:xfrm flipH="1">
            <a:off x="2093913" y="1812925"/>
            <a:ext cx="700087" cy="13287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hteck 22"/>
          <p:cNvSpPr/>
          <p:nvPr/>
        </p:nvSpPr>
        <p:spPr>
          <a:xfrm>
            <a:off x="2898775" y="1122363"/>
            <a:ext cx="1584325" cy="4953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Rationale Zahlen im Alltag</a:t>
            </a:r>
          </a:p>
        </p:txBody>
      </p:sp>
      <p:sp>
        <p:nvSpPr>
          <p:cNvPr id="24" name="Rechteck 23"/>
          <p:cNvSpPr/>
          <p:nvPr/>
        </p:nvSpPr>
        <p:spPr>
          <a:xfrm>
            <a:off x="6816725" y="4333875"/>
            <a:ext cx="1987550" cy="3508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>
                <a:solidFill>
                  <a:schemeClr val="tx1"/>
                </a:solidFill>
              </a:rPr>
              <a:t>Rechnen mit Klammern</a:t>
            </a:r>
          </a:p>
        </p:txBody>
      </p:sp>
      <p:cxnSp>
        <p:nvCxnSpPr>
          <p:cNvPr id="37" name="Gerade Verbindung mit Pfeil 36"/>
          <p:cNvCxnSpPr/>
          <p:nvPr/>
        </p:nvCxnSpPr>
        <p:spPr>
          <a:xfrm>
            <a:off x="6223000" y="5153025"/>
            <a:ext cx="458788" cy="146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3" name="AutoShape 25" descr="data:image/jpeg;base64,/9j/4AAQSkZJRgABAQAAAQABAAD/2wCEAAkGBgwRERUSDxEQEhAQEBUQERAYFxoTFxIQFRQVFBMREhgYJyogFxkmGRITHy8gIyctLiwsFR4xQTAqNSYrLCkBCQoKDgwOGg8PGiwkHiI1Li0qKiwpNS8vLy4sNSwsNTA1KSo1KSwsNCwsLDUxKikpLCwqKTIsLzQsLCwpKSwsLP/AABEIAMABBgMBIgACEQEDEQH/xAAbAAEAAgMBAQAAAAAAAAAAAAAAAgYEBQcDAf/EAEMQAAEDAQQFCQUFBwMFAAAAAAEAAgMRBBIhMQUGE2GRIjIzNEFRUnOyB2JxgbMjJHKh0RRCY3SCkrEVNcEWJVPS8P/EABsBAQACAwEBAAAAAAAAAAAAAAAEBQECAwYH/8QAMREAAgECAggEBgMBAQAAAAAAAAECAxEEMQUSMjM0QXGxIVHB8BMUcoGCoSJSYZEV/9oADAMBAAIRAxEAPwDtOwZ4W8AmwZ4W8ApogIbBnhbwCbBnhbwCmiAhsGeFvAJsGeFvAKaICGwZ4W8AmwZ4W8ApogIbBnhbwCbBnhbwCmiAhsGeFvAJsGeFvAKaICGwZ4W8AmwZ4W8ApogIbBnhbwCbBnhbwCmiAhsGeFvAJsGeFvAKaICGwZ4W8AmwZ4W8ApogIbBnhbwCbBnhbwCmiAhsGeFvAJsGeFvAKaICGwZ4W8AmwZ4W8ApogIbBnhbwCbBnhbwCmiAhsGeFvAJsGeFvAKaICGwZ4W8AmwZ4W8ApogIbBnhbwCKaIDBZNObQ5l5hibGHuFwhwc80YA+9Q8yQnDCre9ZH7Yy/co+9QuHJNCAQCQcjzm8V7UWLJ1hnkS+uFAZG03Hgm03HgpIgI7TceCbTceC1lr1gZHfqxxEbrpxGJ3LMtVsuHIc29iaH4DDErfUkafEj4+OR77TceCbTceCg20txrhQ04uLAeISC1MfW6a0ofkcj+RWtmbayJ7TceCbTceCkiwZI7TceCbTceCkiAjtNx4JtNx4KSICO03Hgm03HgpIgI7TceCbTceCkiAjtNx4JtNx4KSICO03Hgm03HgpIgI7TceCbTceCkiAjtNx4JtNx4KSICO03Hgm03HgpIgI7TceC+h1e9fUQBERAEREB5i1RF5jD2bQNDzHeF4NOAcW5gb14ydYZ5EvrhWLZ9DuZaXTX+S9znUq4klzI23S0m6KbMG8ADkOw3vV0BFpab7zehl5NRRtHw83BAZ6KOz95yBm8oDWWvV9kl+r3DaOvHAYfBbCaFpzJFRdIBpUdy5jrXou1uktZZBaHF01Yy2N7qi4zFhAxFe5X7S+jHyk3Qw/Ylovta4OJOLOVW7UdtCMcjSiy5tk6ej6VJQeuv55/5k/P/TPNjZWuOdaVzo68K/NShga3m1plnWgGQC0xht1913aXLnIHJ5oa2jKl9BJW9jcGObqUWx0TE9sZDmvaTI9wDyHOulxLbxBNcKdqxrNkeeHjCOspJ9DMREcK94Q4hFHZ+85Nn7zkBJFHZ+85Nn7zkBJFHZ+85BH7zkBJFyP/AK10i+R7XSuo2RzRdNzAOIGXwW1htlqcK/tE/wDe79VJ+WazZrc6Oi5bbdO2yLKeY/F7v1W59nesVrtb52zvq2JsRZ3guMgdU9vNCxKg4x1rmbl5RR2fvOTZ+85RzJJFHZ+85Nn7zkBJFHZ+85Nn7zkBJFHZ+85Nn7zkBJFHZ+85fWtp2koD6iIgCIiALFk6wzyJfXCsSDSjza3wuLLgwYG0c7COJ5dJR1WYyECre7HEV93zA2loo7kwy40NDy4cj2oDORfL+48EDtx4IDUW3T7o9pyAdk67nSu/LBbOWUg0FBRt4k1PbQAAfNa+12GxOLw+QAvdV4vtBB7sclm2mWAECR7WuPNq+4SO2mIJGSiU4Yi8tZ+HL9/55WB8/bm0rQ9gwpQuLb1ATTs7U/1Bnc7AVy929SmdaL1/ZmUpSgqDhUUIFBSmWGCi6CIZgAGjc6Cp5I+eQ71vq1uTQPSKStcCCDQg0z+SkgaBXean4/8AwQld1e3iAi+X9x4Jf3Hgsg+ovl/ceCX9x4ID6voUb+48ED9x4IDg8HTyec/1lW6x835KowdPJ5r/AFlW6x835K2kczVacyW19kPS2v8ABB6plqtOZLaeyI/a2rPmQf5mWlTdP3zMrM6Yi8LXbo4mF8hIa2lTTvIA/Mha8a0Wc80Od8Lv6qkq4qjRdpysyRCjOavFG3Ran/qOP/xyfl+qidabMOcHN+N39Vx/9DDf37m/ytX+puEXhZLbHKwPjJLHVoaHsJB/MFe1/ceCmxkpJNZM4NNOzPqL5f3Hgl/ceCyYPqL5f3HgvoPxQBERAEREAosWTrDPIl9cKyTI2obUXiC4NriWggEgdwLm8QsaTrDPIl9cKAykREBz3WPVy2yG07OFztrLeZi3lCgxxP8AlXW1WB0j8XuawxbNwF3lVOIN4Ggp3UzWq0lrFPGZbrYyIn3RUHEUGeO9byRzy660hvJvVIrXGlPh3/ELlHHRqtxjnHw9PQ6yoSik3z9+prpNH2hzg0n7Nr3km+QXMdPHIBTcxr257sivOGwTuJOLQJnnFxdeAtIcx1DzbrGkDvvBZzNIktrdGN0ZnFxYH4AAkihRmk6i9cN00pjjeLBIBTuoaV3LKxlPK/6Y+DPyPPQ1imjB2jnEkNGLr/KAN5wwGdRniadi2KxDpA1pcNQSHUJNKGlQQMfnRZi2VRVG2jSUHHM+IiLY1CIiAL6F8X0IDgsHTyec/wBZVusfN+SqMHTyec/1lW6x835K2kczVacyW19kPS2v8EHqmWq05ktr7Ieltf4IPVMtKm6fvmZWZc9b+pyf0fUaqfotXDW/qcn9H1Gqn6LXhdK8THou7L3Bbh9fRG7OSr+lM1YDkq/pTNV1bIkUNou2qXU4vg/6j1t1qNUupxfB/wBR6269fhOHp9F2KOvvZdX3CIiknEIiIAiIgCIiA1kehXC1m07Vzr0b4zGQ3ktOxutY4Ct0GJ7qEnGQr1fEf2lpvOxhlwwoOXDlgs5YsnWGeRL64UBkXN5X0N3lfUQGmtzNF1ftXMBLqyVc4AOw51DQdi2NqkhwEgvYV5hfQZEmgNB8VWdMat2qUz3A37WS82rgMKDPuyVktVgEhqXOHIuihIxrWpAPKG4rRUaavZLxz8CbNQSj/Nv75Ze/sezo43DEMINHZA9lA7gM18MEdLoDQCMKU8N2o+WHwWHJoskno8a9hqasDbhI/dFPyb3Yxj0Q4OaS5pukHIi7R7n0bdpXnUqe6uNaLOpF8jlaNtozI7FEABdBukkEgYEmtR3dmXcvchESMVHJHBybzI3N5S5vKki2MEbm8pc3lSRARubyvoZvK+r6EBwWDp5PNf6yrdY+b8lUYOnk85/rKt1j5vyVtI5mq05ktp7Ih9ras+ZB/mZavTmS2vsh6W1/gg9Uy0qbp++ZlZlx1ub90kxP7n1Gqo6LVw1v6nJ/R9Rqp+i14XSvEx6Luy9wW4fX0Ruzkq/pTNWA5Kv6UzVdWyJFDaLrqm37nFicn/Uettc3larVLqcXwf8AUetuvX4Th6fRdijr72XV9yNzeUubypIpJxI3N5UgPiiIAiIgCIiA1TNKP/azDficy443QPtI3NERAfyq4h7jW6BymCtc/Z09bS0XX8mGXGmBq+HmntWfRYsnWGeRL64UBkbTc7gm03O4KSICO03O4JtNzuCkiAjtNzuCbTc7gpIgI7Tc7gm03O4KSICO03O4LEtmmIIiA8kOcKgUpUZdqzVUddOmi8s+pQ8bWlRoucc/DuDeDT0Zya48EOnGdrHfktFo3JZNsyVUsdXavf8AQNm3WOzVDSSC4hoGBxJoBgVsRJudwXPGdPH5zPUF0YZqfo/EzrqWvyBwWDp5PNf6yrdY+b8lUYOnk85/rKt1j5vyXqJHM1WnMltPZG6ktqz5kH+Zlq9OZLa+yHpbX+CD1TLSpun75mVmXHW5/wB0kwP7nZ/EaqjotXDW/qcn9H1Gqn6LXhdK8THou7L3Bbh9fRG7OSr+lM1YDkq/pTNV1bIkUNoumqb/ALnFgcn9n8R69NJazWWB4jkLr5aH3aAckkgGpIGbTwUdUupxfB/1Hqn+0Drzf5WP6ky9hglehT+ldkV1KjGtiZRlld9y1jW2E5RyHh+qHWyIZxyDgqtovJe2kOapeqiV8pRva37LJZ9b7G97Y6uD3uDWjA1ccAOSSt011e9cl0R12Dz2eoLraw1Yh42hCjJKPNBERakAIiIDyba4i8xh7DI0XjHeF4NwxLcwMRxC8pOsM8iX1wrxhsMv7Q6V5jLKUiaAWlgIZfL+x7yW87saGgAcouk6L7y03nYwy4VwHLhy7kBnL6qRaNP2nbSMvm6yV7BSo5LXEDLcFnwzSOFb7/7ipHwGs2RPmVeyRaF8VStdumZk9/8AcV66saYnmmcyR1WtjvAb7zRmfiViVFpXubRxClJRsWhF8ubzxS5vPFcCSfUXy5vPFLm88UB9VR106aLyz6lbbm88VUdcx9rFn0Z9SrdJ8M/t3QGjclk2zJY2jclk2zJUcdgGgZ08fnM9QXRhmucN6ePzWeoLooZvPFWeiMp9UDg8HTyec/1lW6x835KowdPJ5r/WVbrHzfkvYyOZqtOZLa+yHpbX+CD1TLVacyW09kQ+1tWfMg/zMtKm6fvmZWZdNb+pyf0fUaqfotW7W5v3STE/ufUaqjoteF0rxMei7svcFuH19Ebs5Kv6UzVgOSr+lM1XVsiRQ2i7apdTi+D/AKj1T/aB15v8rH9SZW/VNv3OLE5P+o9U/X8ffW/yzPqTL2OC3EPpXZETCcXP8u5PReS9tIc1eOi8l7aQ5qmE17Zo9Eddg89nqC62uSaJ67B57PUF1sD4rSRB0ptR6BERalSEREAWLJ1hnkS+uFNvJt7hu7MxF7c714OaCScqcrLdnjQeb5vvLRR2EMuNMDy4cu9AUa0dZm8+T1uW+smS0M/WZfPk9ZW+smSspZIp45sw9J5JqT1iTyj6mppPJNSj94kz6I+pq1lu2b096iw6z6b/AGOzPtFy/sywXK3a3ntZnuvV+Sp8HtNtEvRxxN3EOP8Ayt17TXf9snwOcXZ/GjXMNB9irW/E95orB0KuGdScbu7X6RfjrnpGlbsH9rv/AGWJP7UJ4ufHG7cA4f5Kw3c1VLTeZRk+jgsPUlaUEdv1e0v+1WaO0Xbm1aTdrWlHFufyWh106aLyz6ll+z13/bbPgeY7s/iPWHrmftYs+jPqVfpLhn9u6PIYmChWnGOSbS/6NG5LJtmSxtG5LJtmSo47BwNAzp4/OZ6gujDNc4b08fms9QXRQ/ceCs9EZT6oHB4Onk85/rKt1j5vyVRg6eTzX+sq3WPm/JexkczVacyW19kPS2v8EHqmWq05ktp7Ij9ras+ZB/mZaVN0/fMysy6a39Tk/o+o1U/Rat2tzvukmB/c7P4jVUdFrwuleJj0Xdl7gtw+vojdnJV/SmasByVf0pmq6tkSKG0XbVLqcXwf9R6p/tA683+Vj+pMrfqm77nFgcn9n8R6p+v5++t/lmfUmXscFuIfSuyImE4uf5dyei8l7aQ5q8dF5L20hzVMJr2zR6I67B57PUF1tcj0T12Dz2eoLrgPxWkiDpTaj0CIi1KkIiIAsWTrDPIl9cK9RbIS8xB7NqG3jHeF4Nw5RbnTEY7wvKTrDPIl9cKAoVo6zN58nrct9ZMlobR1mbz5PW5b6yZKylkinjmzD0nkmpPWJPKPqamk8k1J6xJ5R9TVrLds3p71GZ7Tv9sn+MX1o1y/QfYuoe07/bJ/jF9aNcv0H2KseZ9G0NwUvqfZFndzVUtN5lW13NVS03mUZYYTbOu+zz/bbN+B31HrD106aLyz6lmezz/bbN+B31HrD106aLyz6lX6S4Z/bujxGM4ip9Uu7Pmjclk2zJY2jclk2zJUkdgimgZ08fnM9QXRhmucs6ePzmeoLowzVnojKfVA4LB08nnP9ZVusfN+SqMHTyec/wBZVusfN+S9jI5mq05ktr7Ieltf4IPVMtVpzJbX2Q9La/wQeqZaVN0/fMysy5639Tk/o+o1U/RauGt/U5P6PqNVP0WvC6V4mPRd2XuC3D6+iN2clX9KZqwHJV/Smarq2RIobRdtUupxfB/1Hqn+0Drzf5WP6kyuGqXU4vg/6j1T/aB15v8AKx/UmXscFuIfSuyImE4uf5dyWi8l7aQ5q8dF5L20hzVMJr2zR6I67B57PUF1tck0R12Dz2eoLra0kQdKbUegREWpUhERAa6LRbxOZL7bhe6UNu0dfdFHFQurQtownLtHhx9JtFhz7+1ma6haKOoADdJAFO9reCzUQGkfqjZi4uvS3nEucbwNXE1JNR3rJGhGtHJca4Z93bluWzVd0p/qbhI6zxyRvJutF6I1LGvuuoTTZlzm9odhi1b/ABJeZy+FDyMyfVyJ+b3/ACp+ijZNWIIiXRvma4ihcHAGmdMvhwXvo2G1Ne8zPc5rqloNyjDtZaBt0A02ZiGNcu+tdgjqSatcyqUE7pGp0jq1DaI3RTyWh8b6Xml9K0IcDgOwgH5LS2f2YWKM1ZNaRuJYR6a/mrgsLTNlkliuMzMkJP4GzRukr3i4HYduXatLE2li61GLjTk0vI1B1Iiy2sl2m6teFKLBm9ltheavmtJ90FgHpr+aztI2DSPKjhcRFsi1t0Rtx2bubeNWybQtOILaCnaVutGibZjbXr959L10uDLxuB9zk3rtMvzzQ6R0hiY5TZi2HV6KCNsUMk7I2CjWh+WNTmO8k/NfLVq3DLQyPmc4YBxcCQO7JbVFpOnGcdWSuiHKTk3J5s1kGgI2ZOf86fopO0M1w5TjXHLurhnuotfrBoq1yyP2JdcmszbO+j7l0F0j3vbjUOoGsBGP2tf3cJwQ6TM3Lc9kO0xxiNGN2lLpzofsq1FRjic1w+Uo5apg9G6pWa9eLpSQajEChGRFAs3/AEw/+e0f3j9FmoutKjCkrQVgVN3s0sF4ua+0NJJcRea4VOJ5wrmssanRtFGyPzGdMqi9l20qrCq9bWaQZtJG1+2liF1hDnxsFojYLofVtXQueScgR8xJ+LPzMWR42rUCzSc6Wb5XR/kFZGhtSrLZbxgktDXSXQ918VcG1ujKn7x7O1Z+iIrULxtDnE8kMabmDQxtS64OfeLq9mGGC2COpJqzYsa60aDZI0sklncx2bS8UwNR2d4CxIdULOzmvl+Zaf8AhbxarWCy2h4idACXwTbe6H3A+7FIBG7sIcXBuOAvV7FDq4alVetON2doVpwVovwPv+gtrS+btBTvrjWu7L81iy6nWdx5T5fgC0f8LFs9g0lEGsEjwwbR8stWSC890rnvo/lChcwgCooKUFMd5oaWd8LHzi7JINoWZbMONWx40NQ0gGorWuS0eCoPOJssRUWTPKz6DZG0MjlnaxuTQ8UFTU9neSsPSGptlncHyPnMgaG374JugkhtCKZuPFb1FKilFWjkaRqzjLWT8TRwapQsykk+d39EfqrG4Ue91e2lKfKq99NC1uLW2dhBaHyCW80Nv7KZjWOBNa33RnIjgoxNt7pL5L2RhzLsRMZq0veJL9KmoZcIo7PvW12dPmaudzEs+oljY8SX5y9pvNN4CjhkRQLe2az3ARfkfU1q41p8F6osHOpVnUd5u4REQ5hERAEREAREQBERAEREAREQBERAEREAREQBERAEREAREQBERAEREAREQBERAEREARE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61" name="Ellipse 60"/>
          <p:cNvSpPr/>
          <p:nvPr/>
        </p:nvSpPr>
        <p:spPr>
          <a:xfrm>
            <a:off x="681038" y="2474913"/>
            <a:ext cx="1560512" cy="7350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500" dirty="0">
                <a:solidFill>
                  <a:schemeClr val="tx1"/>
                </a:solidFill>
              </a:rPr>
              <a:t>Negative Zahlen</a:t>
            </a:r>
          </a:p>
        </p:txBody>
      </p:sp>
      <p:sp>
        <p:nvSpPr>
          <p:cNvPr id="27" name="Rechteck 26"/>
          <p:cNvSpPr/>
          <p:nvPr/>
        </p:nvSpPr>
        <p:spPr>
          <a:xfrm>
            <a:off x="800100" y="3286125"/>
            <a:ext cx="2106613" cy="6762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Zahlenstrahl und Koordinatensystem</a:t>
            </a:r>
          </a:p>
        </p:txBody>
      </p:sp>
      <p:cxnSp>
        <p:nvCxnSpPr>
          <p:cNvPr id="28" name="Gerade Verbindung mit Pfeil 27"/>
          <p:cNvCxnSpPr/>
          <p:nvPr/>
        </p:nvCxnSpPr>
        <p:spPr>
          <a:xfrm>
            <a:off x="2181225" y="4075113"/>
            <a:ext cx="1639888" cy="738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hteck 37"/>
          <p:cNvSpPr/>
          <p:nvPr/>
        </p:nvSpPr>
        <p:spPr>
          <a:xfrm>
            <a:off x="727075" y="160338"/>
            <a:ext cx="2349500" cy="288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Dezimalzahlen</a:t>
            </a:r>
          </a:p>
        </p:txBody>
      </p:sp>
      <p:sp>
        <p:nvSpPr>
          <p:cNvPr id="40" name="Rechteck 39"/>
          <p:cNvSpPr/>
          <p:nvPr/>
        </p:nvSpPr>
        <p:spPr>
          <a:xfrm>
            <a:off x="6248400" y="153988"/>
            <a:ext cx="1944688" cy="288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Zahlenstrahl</a:t>
            </a:r>
          </a:p>
        </p:txBody>
      </p:sp>
      <p:sp>
        <p:nvSpPr>
          <p:cNvPr id="41" name="Rechteck 40"/>
          <p:cNvSpPr/>
          <p:nvPr/>
        </p:nvSpPr>
        <p:spPr>
          <a:xfrm>
            <a:off x="3352800" y="149225"/>
            <a:ext cx="2698750" cy="300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Koordinatensystem</a:t>
            </a:r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1704975" y="449263"/>
            <a:ext cx="779463" cy="395287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/>
          <p:nvPr/>
        </p:nvCxnSpPr>
        <p:spPr>
          <a:xfrm flipH="1">
            <a:off x="4467225" y="442913"/>
            <a:ext cx="31750" cy="19685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/>
          <p:nvPr/>
        </p:nvCxnSpPr>
        <p:spPr>
          <a:xfrm flipH="1">
            <a:off x="6516688" y="468313"/>
            <a:ext cx="508000" cy="376237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hteck 48"/>
          <p:cNvSpPr/>
          <p:nvPr/>
        </p:nvSpPr>
        <p:spPr>
          <a:xfrm>
            <a:off x="681038" y="6308725"/>
            <a:ext cx="2743200" cy="3143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Gleichungen</a:t>
            </a:r>
          </a:p>
        </p:txBody>
      </p:sp>
      <p:cxnSp>
        <p:nvCxnSpPr>
          <p:cNvPr id="50" name="Gerade Verbindung mit Pfeil 49"/>
          <p:cNvCxnSpPr/>
          <p:nvPr/>
        </p:nvCxnSpPr>
        <p:spPr>
          <a:xfrm>
            <a:off x="2114550" y="5875338"/>
            <a:ext cx="0" cy="395287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hteck 51"/>
          <p:cNvSpPr/>
          <p:nvPr/>
        </p:nvSpPr>
        <p:spPr>
          <a:xfrm>
            <a:off x="6248400" y="6334125"/>
            <a:ext cx="2224088" cy="288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Weitere Mathematik</a:t>
            </a:r>
          </a:p>
        </p:txBody>
      </p:sp>
      <p:cxnSp>
        <p:nvCxnSpPr>
          <p:cNvPr id="53" name="Gerade Verbindung mit Pfeil 52"/>
          <p:cNvCxnSpPr/>
          <p:nvPr/>
        </p:nvCxnSpPr>
        <p:spPr>
          <a:xfrm>
            <a:off x="7361238" y="5873750"/>
            <a:ext cx="0" cy="393700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hteck 44"/>
          <p:cNvSpPr/>
          <p:nvPr/>
        </p:nvSpPr>
        <p:spPr>
          <a:xfrm>
            <a:off x="3689350" y="6334125"/>
            <a:ext cx="2230438" cy="300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Funktionen</a:t>
            </a:r>
          </a:p>
        </p:txBody>
      </p:sp>
      <p:cxnSp>
        <p:nvCxnSpPr>
          <p:cNvPr id="46" name="Gerade Verbindung mit Pfeil 45"/>
          <p:cNvCxnSpPr/>
          <p:nvPr/>
        </p:nvCxnSpPr>
        <p:spPr>
          <a:xfrm>
            <a:off x="4805363" y="5873750"/>
            <a:ext cx="0" cy="395288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hteck 53"/>
          <p:cNvSpPr/>
          <p:nvPr/>
        </p:nvSpPr>
        <p:spPr>
          <a:xfrm>
            <a:off x="6816725" y="5197475"/>
            <a:ext cx="1987550" cy="3492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>
                <a:solidFill>
                  <a:schemeClr val="tx1"/>
                </a:solidFill>
              </a:rPr>
              <a:t>Rechenvorteile</a:t>
            </a:r>
          </a:p>
        </p:txBody>
      </p:sp>
      <p:pic>
        <p:nvPicPr>
          <p:cNvPr id="4142" name="Picture 5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88" y="1981200"/>
            <a:ext cx="89535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013" y="1604963"/>
            <a:ext cx="3309937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Ellipse 60"/>
          <p:cNvSpPr/>
          <p:nvPr/>
        </p:nvSpPr>
        <p:spPr>
          <a:xfrm>
            <a:off x="4294188" y="4699000"/>
            <a:ext cx="1908175" cy="5810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 err="1">
                <a:solidFill>
                  <a:schemeClr val="tx1"/>
                </a:solidFill>
              </a:rPr>
              <a:t>Quartile</a:t>
            </a:r>
            <a:endParaRPr lang="de-DE" sz="14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Quartilsabstand</a:t>
            </a:r>
          </a:p>
        </p:txBody>
      </p:sp>
      <p:pic>
        <p:nvPicPr>
          <p:cNvPr id="5124" name="Picture 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4908550"/>
            <a:ext cx="3095625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638" y="5068888"/>
            <a:ext cx="8890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extfeld 4"/>
          <p:cNvSpPr txBox="1">
            <a:spLocks noChangeArrowheads="1"/>
          </p:cNvSpPr>
          <p:nvPr/>
        </p:nvSpPr>
        <p:spPr bwMode="auto">
          <a:xfrm>
            <a:off x="1082675" y="639763"/>
            <a:ext cx="6769100" cy="3698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800" b="1" dirty="0" smtClean="0"/>
              <a:t>Statistik / Daten</a:t>
            </a:r>
          </a:p>
        </p:txBody>
      </p:sp>
      <p:sp>
        <p:nvSpPr>
          <p:cNvPr id="6" name="Rechteck 5"/>
          <p:cNvSpPr/>
          <p:nvPr/>
        </p:nvSpPr>
        <p:spPr>
          <a:xfrm>
            <a:off x="3525838" y="1217613"/>
            <a:ext cx="1946275" cy="288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Statistiken  im Alltag</a:t>
            </a:r>
          </a:p>
        </p:txBody>
      </p:sp>
      <p:sp>
        <p:nvSpPr>
          <p:cNvPr id="8" name="Rechteck 7"/>
          <p:cNvSpPr/>
          <p:nvPr/>
        </p:nvSpPr>
        <p:spPr>
          <a:xfrm>
            <a:off x="6916738" y="1776413"/>
            <a:ext cx="1870075" cy="7286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>
                <a:solidFill>
                  <a:schemeClr val="tx1"/>
                </a:solidFill>
              </a:rPr>
              <a:t>Diagramme mit einer Tabellenkalkulation erstellen</a:t>
            </a:r>
          </a:p>
        </p:txBody>
      </p:sp>
      <p:sp>
        <p:nvSpPr>
          <p:cNvPr id="9" name="Rechteck 8"/>
          <p:cNvSpPr/>
          <p:nvPr/>
        </p:nvSpPr>
        <p:spPr>
          <a:xfrm>
            <a:off x="6948488" y="3876675"/>
            <a:ext cx="2076450" cy="9747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Statistiken kritisch lesen und bewerten</a:t>
            </a:r>
          </a:p>
        </p:txBody>
      </p:sp>
      <p:sp>
        <p:nvSpPr>
          <p:cNvPr id="5132" name="Textfeld 15"/>
          <p:cNvSpPr txBox="1">
            <a:spLocks noChangeArrowheads="1"/>
          </p:cNvSpPr>
          <p:nvPr/>
        </p:nvSpPr>
        <p:spPr bwMode="auto">
          <a:xfrm>
            <a:off x="7092950" y="6027738"/>
            <a:ext cx="1655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de-DE" altLang="de-DE" sz="1600"/>
          </a:p>
          <a:p>
            <a:pPr algn="ctr" eaLnBrk="1" hangingPunct="1"/>
            <a:endParaRPr lang="de-DE" altLang="de-DE" sz="1600"/>
          </a:p>
        </p:txBody>
      </p:sp>
      <p:cxnSp>
        <p:nvCxnSpPr>
          <p:cNvPr id="58" name="Gerade Verbindung mit Pfeil 57"/>
          <p:cNvCxnSpPr/>
          <p:nvPr/>
        </p:nvCxnSpPr>
        <p:spPr>
          <a:xfrm>
            <a:off x="2627313" y="4021138"/>
            <a:ext cx="725487" cy="187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mit Pfeil 61"/>
          <p:cNvCxnSpPr/>
          <p:nvPr/>
        </p:nvCxnSpPr>
        <p:spPr>
          <a:xfrm>
            <a:off x="5827713" y="4344988"/>
            <a:ext cx="942975" cy="2270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hteck 22"/>
          <p:cNvSpPr/>
          <p:nvPr/>
        </p:nvSpPr>
        <p:spPr>
          <a:xfrm>
            <a:off x="912813" y="1776413"/>
            <a:ext cx="1584325" cy="4953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Daten erfassen</a:t>
            </a:r>
          </a:p>
        </p:txBody>
      </p:sp>
      <p:cxnSp>
        <p:nvCxnSpPr>
          <p:cNvPr id="25" name="Gerade Verbindung mit Pfeil 24"/>
          <p:cNvCxnSpPr/>
          <p:nvPr/>
        </p:nvCxnSpPr>
        <p:spPr>
          <a:xfrm flipH="1">
            <a:off x="1692275" y="3408363"/>
            <a:ext cx="0" cy="2079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>
            <a:off x="1704975" y="2366963"/>
            <a:ext cx="0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hteck 35"/>
          <p:cNvSpPr/>
          <p:nvPr/>
        </p:nvSpPr>
        <p:spPr>
          <a:xfrm>
            <a:off x="3582988" y="4144963"/>
            <a:ext cx="1989137" cy="4270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Diagrammformen</a:t>
            </a:r>
          </a:p>
        </p:txBody>
      </p:sp>
      <p:cxnSp>
        <p:nvCxnSpPr>
          <p:cNvPr id="33" name="Gerade Verbindung mit Pfeil 32"/>
          <p:cNvCxnSpPr/>
          <p:nvPr/>
        </p:nvCxnSpPr>
        <p:spPr>
          <a:xfrm flipV="1">
            <a:off x="5610225" y="2582863"/>
            <a:ext cx="1160463" cy="15097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0" name="AutoShape 25" descr="data:image/jpeg;base64,/9j/4AAQSkZJRgABAQAAAQABAAD/2wCEAAkGBgwRERUSDxEQEhAQEBUQERAYFxoTFxIQFRQVFBMREhgYJyogFxkmGRITHy8gIyctLiwsFR4xQTAqNSYrLCkBCQoKDgwOGg8PGiwkHiI1Li0qKiwpNS8vLy4sNSwsNTA1KSo1KSwsNCwsLDUxKikpLCwqKTIsLzQsLCwpKSwsLP/AABEIAMABBgMBIgACEQEDEQH/xAAbAAEAAgMBAQAAAAAAAAAAAAAAAgYEBQcDAf/EAEMQAAEDAQQFCQUFBwMFAAAAAAEAAgMRBBIhMQUGE2GRIjIzNEFRUnOyB2JxgbMjJHKh0RRCY3SCkrEVNcEWJVPS8P/EABsBAQACAwEBAAAAAAAAAAAAAAAEBQECAwYH/8QAMREAAgECAggEBgMBAQAAAAAAAAECAxEEMQUSMjM0QXGxIVHB8BMUcoGCoSJSYZEV/9oADAMBAAIRAxEAPwDtOwZ4W8AmwZ4W8ApogIbBnhbwCbBnhbwCmiAhsGeFvAJsGeFvAKaICGwZ4W8AmwZ4W8ApogIbBnhbwCbBnhbwCmiAhsGeFvAJsGeFvAKaICGwZ4W8AmwZ4W8ApogIbBnhbwCbBnhbwCmiAhsGeFvAJsGeFvAKaICGwZ4W8AmwZ4W8ApogIbBnhbwCbBnhbwCmiAhsGeFvAJsGeFvAKaICGwZ4W8AmwZ4W8ApogIbBnhbwCbBnhbwCmiAhsGeFvAJsGeFvAKaICGwZ4W8AmwZ4W8ApogIbBnhbwCKaIDBZNObQ5l5hibGHuFwhwc80YA+9Q8yQnDCre9ZH7Yy/co+9QuHJNCAQCQcjzm8V7UWLJ1hnkS+uFAZG03Hgm03HgpIgI7TceCbTceC1lr1gZHfqxxEbrpxGJ3LMtVsuHIc29iaH4DDErfUkafEj4+OR77TceCbTceCg20txrhQ04uLAeISC1MfW6a0ofkcj+RWtmbayJ7TceCbTceCkiwZI7TceCbTceCkiAjtNx4JtNx4KSICO03Hgm03HgpIgI7TceCbTceCkiAjtNx4JtNx4KSICO03Hgm03HgpIgI7TceCbTceCkiAjtNx4JtNx4KSICO03Hgm03HgpIgI7TceC+h1e9fUQBERAEREB5i1RF5jD2bQNDzHeF4NOAcW5gb14ydYZ5EvrhWLZ9DuZaXTX+S9znUq4klzI23S0m6KbMG8ADkOw3vV0BFpab7zehl5NRRtHw83BAZ6KOz95yBm8oDWWvV9kl+r3DaOvHAYfBbCaFpzJFRdIBpUdy5jrXou1uktZZBaHF01Yy2N7qi4zFhAxFe5X7S+jHyk3Qw/Ylovta4OJOLOVW7UdtCMcjSiy5tk6ej6VJQeuv55/5k/P/TPNjZWuOdaVzo68K/NShga3m1plnWgGQC0xht1913aXLnIHJ5oa2jKl9BJW9jcGObqUWx0TE9sZDmvaTI9wDyHOulxLbxBNcKdqxrNkeeHjCOspJ9DMREcK94Q4hFHZ+85Nn7zkBJFHZ+85Nn7zkBJFHZ+85BH7zkBJFyP/AK10i+R7XSuo2RzRdNzAOIGXwW1htlqcK/tE/wDe79VJ+WazZrc6Oi5bbdO2yLKeY/F7v1W59nesVrtb52zvq2JsRZ3guMgdU9vNCxKg4x1rmbl5RR2fvOTZ+85RzJJFHZ+85Nn7zkBJFHZ+85Nn7zkBJFHZ+85Nn7zkBJFHZ+85fWtp2koD6iIgCIiALFk6wzyJfXCsSDSjza3wuLLgwYG0c7COJ5dJR1WYyECre7HEV93zA2loo7kwy40NDy4cj2oDORfL+48EDtx4IDUW3T7o9pyAdk67nSu/LBbOWUg0FBRt4k1PbQAAfNa+12GxOLw+QAvdV4vtBB7sclm2mWAECR7WuPNq+4SO2mIJGSiU4Yi8tZ+HL9/55WB8/bm0rQ9gwpQuLb1ATTs7U/1Bnc7AVy929SmdaL1/ZmUpSgqDhUUIFBSmWGCi6CIZgAGjc6Cp5I+eQ71vq1uTQPSKStcCCDQg0z+SkgaBXean4/8AwQld1e3iAi+X9x4Jf3Hgsg+ovl/ceCX9x4ID6voUb+48ED9x4IDg8HTyec/1lW6x835KowdPJ5r/AFlW6x835K2kczVacyW19kPS2v8ABB6plqtOZLaeyI/a2rPmQf5mWlTdP3zMrM6Yi8LXbo4mF8hIa2lTTvIA/Mha8a0Wc80Od8Lv6qkq4qjRdpysyRCjOavFG3Ran/qOP/xyfl+qidabMOcHN+N39Vx/9DDf37m/ytX+puEXhZLbHKwPjJLHVoaHsJB/MFe1/ceCmxkpJNZM4NNOzPqL5f3Hgl/ceCyYPqL5f3HgvoPxQBERAEREAosWTrDPIl9cKyTI2obUXiC4NriWggEgdwLm8QsaTrDPIl9cKAykREBz3WPVy2yG07OFztrLeZi3lCgxxP8AlXW1WB0j8XuawxbNwF3lVOIN4Ggp3UzWq0lrFPGZbrYyIn3RUHEUGeO9byRzy660hvJvVIrXGlPh3/ELlHHRqtxjnHw9PQ6yoSik3z9+prpNH2hzg0n7Nr3km+QXMdPHIBTcxr257sivOGwTuJOLQJnnFxdeAtIcx1DzbrGkDvvBZzNIktrdGN0ZnFxYH4AAkihRmk6i9cN00pjjeLBIBTuoaV3LKxlPK/6Y+DPyPPQ1imjB2jnEkNGLr/KAN5wwGdRniadi2KxDpA1pcNQSHUJNKGlQQMfnRZi2VRVG2jSUHHM+IiLY1CIiAL6F8X0IDgsHTyec/wBZVusfN+SqMHTyec/1lW6x835K2kczVacyW19kPS2v8EHqmWq05ktr7Ieltf4IPVMtKm6fvmZWZc9b+pyf0fUaqfotXDW/qcn9H1Gqn6LXhdK8THou7L3Bbh9fRG7OSr+lM1YDkq/pTNV1bIkUNou2qXU4vg/6j1t1qNUupxfB/wBR6269fhOHp9F2KOvvZdX3CIiknEIiIAiIgCIiA1kehXC1m07Vzr0b4zGQ3ktOxutY4Ct0GJ7qEnGQr1fEf2lpvOxhlwwoOXDlgs5YsnWGeRL64UBkXN5X0N3lfUQGmtzNF1ftXMBLqyVc4AOw51DQdi2NqkhwEgvYV5hfQZEmgNB8VWdMat2qUz3A37WS82rgMKDPuyVktVgEhqXOHIuihIxrWpAPKG4rRUaavZLxz8CbNQSj/Nv75Ze/sezo43DEMINHZA9lA7gM18MEdLoDQCMKU8N2o+WHwWHJoskno8a9hqasDbhI/dFPyb3Yxj0Q4OaS5pukHIi7R7n0bdpXnUqe6uNaLOpF8jlaNtozI7FEABdBukkEgYEmtR3dmXcvchESMVHJHBybzI3N5S5vKki2MEbm8pc3lSRARubyvoZvK+r6EBwWDp5PNf6yrdY+b8lUYOnk85/rKt1j5vyVtI5mq05ktp7Ih9ras+ZB/mZavTmS2vsh6W1/gg9Uy0qbp++ZlZlx1ub90kxP7n1Gqo6LVw1v6nJ/R9Rqp+i14XSvEx6Luy9wW4fX0Ruzkq/pTNWA5Kv6UzVdWyJFDaLrqm37nFicn/Uettc3larVLqcXwf8AUetuvX4Th6fRdijr72XV9yNzeUubypIpJxI3N5UgPiiIAiIgCIiA1TNKP/azDficy443QPtI3NERAfyq4h7jW6BymCtc/Z09bS0XX8mGXGmBq+HmntWfRYsnWGeRL64UBkbTc7gm03O4KSICO03O4JtNzuCkiAjtNzuCbTc7gpIgI7Tc7gm03O4KSICO03O4LEtmmIIiA8kOcKgUpUZdqzVUddOmi8s+pQ8bWlRoucc/DuDeDT0Zya48EOnGdrHfktFo3JZNsyVUsdXavf8AQNm3WOzVDSSC4hoGBxJoBgVsRJudwXPGdPH5zPUF0YZqfo/EzrqWvyBwWDp5PNf6yrdY+b8lUYOnk85/rKt1j5vyXqJHM1WnMltPZG6ktqz5kH+Zlq9OZLa+yHpbX+CD1TLSpun75mVmXHW5/wB0kwP7nZ/EaqjotXDW/qcn9H1Gqn6LXhdK8THou7L3Bbh9fRG7OSr+lM1YDkq/pTNV1bIkUNoumqb/ALnFgcn9n8R69NJazWWB4jkLr5aH3aAckkgGpIGbTwUdUupxfB/1Hqn+0Drzf5WP6ky9hglehT+ldkV1KjGtiZRlld9y1jW2E5RyHh+qHWyIZxyDgqtovJe2kOapeqiV8pRva37LJZ9b7G97Y6uD3uDWjA1ccAOSSt011e9cl0R12Dz2eoLraw1Yh42hCjJKPNBERakAIiIDyba4i8xh7DI0XjHeF4NwxLcwMRxC8pOsM8iX1wrxhsMv7Q6V5jLKUiaAWlgIZfL+x7yW87saGgAcouk6L7y03nYwy4VwHLhy7kBnL6qRaNP2nbSMvm6yV7BSo5LXEDLcFnwzSOFb7/7ipHwGs2RPmVeyRaF8VStdumZk9/8AcV66saYnmmcyR1WtjvAb7zRmfiViVFpXubRxClJRsWhF8ubzxS5vPFcCSfUXy5vPFLm88UB9VR106aLyz6lbbm88VUdcx9rFn0Z9SrdJ8M/t3QGjclk2zJY2jclk2zJUcdgGgZ08fnM9QXRhmucN6ePzWeoLooZvPFWeiMp9UDg8HTyec/1lW6x835KowdPJ5r/WVbrHzfkvYyOZqtOZLa+yHpbX+CD1TLVacyW09kQ+1tWfMg/zMtKm6fvmZWZdNb+pyf0fUaqfotW7W5v3STE/ufUaqjoteF0rxMei7svcFuH19Ebs5Kv6UzVgOSr+lM1XVsiRQ2i7apdTi+D/AKj1T/aB15v8rH9SZW/VNv3OLE5P+o9U/X8ffW/yzPqTL2OC3EPpXZETCcXP8u5PReS9tIc1eOi8l7aQ5qmE17Zo9Eddg89nqC62uSaJ67B57PUF1sD4rSRB0ptR6BERalSEREAWLJ1hnkS+uFNvJt7hu7MxF7c714OaCScqcrLdnjQeb5vvLRR2EMuNMDy4cu9AUa0dZm8+T1uW+smS0M/WZfPk9ZW+smSspZIp45sw9J5JqT1iTyj6mppPJNSj94kz6I+pq1lu2b096iw6z6b/AGOzPtFy/sywXK3a3ntZnuvV+Sp8HtNtEvRxxN3EOP8Ayt17TXf9snwOcXZ/GjXMNB9irW/E95orB0KuGdScbu7X6RfjrnpGlbsH9rv/AGWJP7UJ4ufHG7cA4f5Kw3c1VLTeZRk+jgsPUlaUEdv1e0v+1WaO0Xbm1aTdrWlHFufyWh106aLyz6ll+z13/bbPgeY7s/iPWHrmftYs+jPqVfpLhn9u6PIYmChWnGOSbS/6NG5LJtmSxtG5LJtmSo47BwNAzp4/OZ6gujDNc4b08fms9QXRQ/ceCs9EZT6oHB4Onk85/rKt1j5vyVRg6eTzX+sq3WPm/JexkczVacyW19kPS2v8EHqmWq05ktp7Ij9ras+ZB/mZaVN0/fMysy6a39Tk/o+o1U/Rat2tzvukmB/c7P4jVUdFrwuleJj0Xdl7gtw+vojdnJV/SmasByVf0pmq6tkSKG0XbVLqcXwf9R6p/tA683+Vj+pMrfqm77nFgcn9n8R6p+v5++t/lmfUmXscFuIfSuyImE4uf5dyei8l7aQ5q8dF5L20hzVMJr2zR6I67B57PUF1tcj0T12Dz2eoLrgPxWkiDpTaj0CIi1KkIiIAsWTrDPIl9cK9RbIS8xB7NqG3jHeF4Nw5RbnTEY7wvKTrDPIl9cKAoVo6zN58nrct9ZMlobR1mbz5PW5b6yZKylkinjmzD0nkmpPWJPKPqamk8k1J6xJ5R9TVrLds3p71GZ7Tv9sn+MX1o1y/QfYuoe07/bJ/jF9aNcv0H2KseZ9G0NwUvqfZFndzVUtN5lW13NVS03mUZYYTbOu+zz/bbN+B31HrD106aLyz6lmezz/bbN+B31HrD106aLyz6lX6S4Z/bujxGM4ip9Uu7Pmjclk2zJY2jclk2zJUkdgimgZ08fnM9QXRhmucs6ePzmeoLowzVnojKfVA4LB08nnP9ZVusfN+SqMHTyec/wBZVusfN+S9jI5mq05ktr7Ieltf4IPVMtVpzJbX2Q9La/wQeqZaVN0/fMysy5639Tk/o+o1U/RauGt/U5P6PqNVP0WvC6V4mPRd2XuC3D6+iN2clX9KZqwHJV/Smarq2RIobRdtUupxfB/1Hqn+0Drzf5WP6kyuGqXU4vg/6j1T/aB15v8AKx/UmXscFuIfSuyImE4uf5dyWi8l7aQ5q8dF5L20hzVMJr2zR6I67B57PUF1tck0R12Dz2eoLra0kQdKbUegREWpUhERAa6LRbxOZL7bhe6UNu0dfdFHFQurQtownLtHhx9JtFhz7+1ma6haKOoADdJAFO9reCzUQGkfqjZi4uvS3nEucbwNXE1JNR3rJGhGtHJca4Z93bluWzVd0p/qbhI6zxyRvJutF6I1LGvuuoTTZlzm9odhi1b/ABJeZy+FDyMyfVyJ+b3/ACp+ijZNWIIiXRvma4ihcHAGmdMvhwXvo2G1Ne8zPc5rqloNyjDtZaBt0A02ZiGNcu+tdgjqSatcyqUE7pGp0jq1DaI3RTyWh8b6Xml9K0IcDgOwgH5LS2f2YWKM1ZNaRuJYR6a/mrgsLTNlkliuMzMkJP4GzRukr3i4HYduXatLE2li61GLjTk0vI1B1Iiy2sl2m6teFKLBm9ltheavmtJ90FgHpr+aztI2DSPKjhcRFsi1t0Rtx2bubeNWybQtOILaCnaVutGibZjbXr959L10uDLxuB9zk3rtMvzzQ6R0hiY5TZi2HV6KCNsUMk7I2CjWh+WNTmO8k/NfLVq3DLQyPmc4YBxcCQO7JbVFpOnGcdWSuiHKTk3J5s1kGgI2ZOf86fopO0M1w5TjXHLurhnuotfrBoq1yyP2JdcmszbO+j7l0F0j3vbjUOoGsBGP2tf3cJwQ6TM3Lc9kO0xxiNGN2lLpzofsq1FRjic1w+Uo5apg9G6pWa9eLpSQajEChGRFAs3/AEw/+e0f3j9FmoutKjCkrQVgVN3s0sF4ua+0NJJcRea4VOJ5wrmssanRtFGyPzGdMqi9l20qrCq9bWaQZtJG1+2liF1hDnxsFojYLofVtXQueScgR8xJ+LPzMWR42rUCzSc6Wb5XR/kFZGhtSrLZbxgktDXSXQ918VcG1ujKn7x7O1Z+iIrULxtDnE8kMabmDQxtS64OfeLq9mGGC2COpJqzYsa60aDZI0sklncx2bS8UwNR2d4CxIdULOzmvl+Zaf8AhbxarWCy2h4idACXwTbe6H3A+7FIBG7sIcXBuOAvV7FDq4alVetON2doVpwVovwPv+gtrS+btBTvrjWu7L81iy6nWdx5T5fgC0f8LFs9g0lEGsEjwwbR8stWSC890rnvo/lChcwgCooKUFMd5oaWd8LHzi7JINoWZbMONWx40NQ0gGorWuS0eCoPOJssRUWTPKz6DZG0MjlnaxuTQ8UFTU9neSsPSGptlncHyPnMgaG374JugkhtCKZuPFb1FKilFWjkaRqzjLWT8TRwapQsykk+d39EfqrG4Ue91e2lKfKq99NC1uLW2dhBaHyCW80Nv7KZjWOBNa33RnIjgoxNt7pL5L2RhzLsRMZq0veJL9KmoZcIo7PvW12dPmaudzEs+oljY8SX5y9pvNN4CjhkRQLe2az3ARfkfU1q41p8F6osHOpVnUd5u4REQ5hERAEREAREQBERAEREAREQBERAEREAREQBERAEREAREQBERAEREAREQBERAEREARE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pic>
        <p:nvPicPr>
          <p:cNvPr id="5141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5137150"/>
            <a:ext cx="995362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Ellipse 59"/>
          <p:cNvSpPr/>
          <p:nvPr/>
        </p:nvSpPr>
        <p:spPr>
          <a:xfrm>
            <a:off x="836613" y="4395788"/>
            <a:ext cx="2019300" cy="5810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Säulendiagramm</a:t>
            </a:r>
          </a:p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Tortendiagramm</a:t>
            </a:r>
          </a:p>
        </p:txBody>
      </p:sp>
      <p:cxnSp>
        <p:nvCxnSpPr>
          <p:cNvPr id="28" name="Gerade Verbindung mit Pfeil 27"/>
          <p:cNvCxnSpPr/>
          <p:nvPr/>
        </p:nvCxnSpPr>
        <p:spPr>
          <a:xfrm>
            <a:off x="4578350" y="4699000"/>
            <a:ext cx="0" cy="555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hteck 37"/>
          <p:cNvSpPr/>
          <p:nvPr/>
        </p:nvSpPr>
        <p:spPr>
          <a:xfrm>
            <a:off x="727075" y="160338"/>
            <a:ext cx="2349500" cy="288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Kennzahlen (Statistik)</a:t>
            </a:r>
          </a:p>
        </p:txBody>
      </p:sp>
      <p:sp>
        <p:nvSpPr>
          <p:cNvPr id="40" name="Rechteck 39"/>
          <p:cNvSpPr/>
          <p:nvPr/>
        </p:nvSpPr>
        <p:spPr>
          <a:xfrm>
            <a:off x="6248400" y="153988"/>
            <a:ext cx="1944688" cy="288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Diagramme erstellen</a:t>
            </a:r>
          </a:p>
        </p:txBody>
      </p:sp>
      <p:sp>
        <p:nvSpPr>
          <p:cNvPr id="41" name="Rechteck 40"/>
          <p:cNvSpPr/>
          <p:nvPr/>
        </p:nvSpPr>
        <p:spPr>
          <a:xfrm>
            <a:off x="3352800" y="149225"/>
            <a:ext cx="2698750" cy="300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Rechnen mit Dezimalzahlen</a:t>
            </a:r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1704975" y="449263"/>
            <a:ext cx="779463" cy="395287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/>
          <p:nvPr/>
        </p:nvCxnSpPr>
        <p:spPr>
          <a:xfrm flipH="1">
            <a:off x="4467225" y="442913"/>
            <a:ext cx="31750" cy="19685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/>
          <p:nvPr/>
        </p:nvCxnSpPr>
        <p:spPr>
          <a:xfrm flipH="1">
            <a:off x="6516688" y="468313"/>
            <a:ext cx="508000" cy="376237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hteck 48"/>
          <p:cNvSpPr/>
          <p:nvPr/>
        </p:nvSpPr>
        <p:spPr>
          <a:xfrm>
            <a:off x="681038" y="6308725"/>
            <a:ext cx="2743200" cy="3143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Wahrscheinlichkeitsrechnung</a:t>
            </a:r>
          </a:p>
        </p:txBody>
      </p:sp>
      <p:cxnSp>
        <p:nvCxnSpPr>
          <p:cNvPr id="50" name="Gerade Verbindung mit Pfeil 49"/>
          <p:cNvCxnSpPr/>
          <p:nvPr/>
        </p:nvCxnSpPr>
        <p:spPr>
          <a:xfrm>
            <a:off x="2114550" y="5875338"/>
            <a:ext cx="0" cy="395287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hteck 51"/>
          <p:cNvSpPr/>
          <p:nvPr/>
        </p:nvSpPr>
        <p:spPr>
          <a:xfrm>
            <a:off x="6248400" y="6334125"/>
            <a:ext cx="2224088" cy="288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 err="1">
                <a:solidFill>
                  <a:schemeClr val="tx1"/>
                </a:solidFill>
              </a:rPr>
              <a:t>Viefeldertafel</a:t>
            </a:r>
            <a:endParaRPr lang="de-DE" sz="1600" dirty="0">
              <a:solidFill>
                <a:schemeClr val="tx1"/>
              </a:solidFill>
            </a:endParaRPr>
          </a:p>
        </p:txBody>
      </p:sp>
      <p:cxnSp>
        <p:nvCxnSpPr>
          <p:cNvPr id="53" name="Gerade Verbindung mit Pfeil 52"/>
          <p:cNvCxnSpPr/>
          <p:nvPr/>
        </p:nvCxnSpPr>
        <p:spPr>
          <a:xfrm>
            <a:off x="7219950" y="5915025"/>
            <a:ext cx="0" cy="393700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hteck 44"/>
          <p:cNvSpPr/>
          <p:nvPr/>
        </p:nvSpPr>
        <p:spPr>
          <a:xfrm>
            <a:off x="3689350" y="6334125"/>
            <a:ext cx="2230438" cy="300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Baumdiagramm</a:t>
            </a:r>
          </a:p>
        </p:txBody>
      </p:sp>
      <p:cxnSp>
        <p:nvCxnSpPr>
          <p:cNvPr id="46" name="Gerade Verbindung mit Pfeil 45"/>
          <p:cNvCxnSpPr/>
          <p:nvPr/>
        </p:nvCxnSpPr>
        <p:spPr>
          <a:xfrm>
            <a:off x="4805363" y="5873750"/>
            <a:ext cx="0" cy="395288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hteck 41"/>
          <p:cNvSpPr/>
          <p:nvPr/>
        </p:nvSpPr>
        <p:spPr>
          <a:xfrm>
            <a:off x="900113" y="2716213"/>
            <a:ext cx="1584325" cy="4953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Daten darstellen</a:t>
            </a:r>
          </a:p>
        </p:txBody>
      </p:sp>
      <p:sp>
        <p:nvSpPr>
          <p:cNvPr id="47" name="Rechteck 46"/>
          <p:cNvSpPr/>
          <p:nvPr/>
        </p:nvSpPr>
        <p:spPr>
          <a:xfrm>
            <a:off x="912813" y="3736975"/>
            <a:ext cx="1584325" cy="4953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Daten auswerten</a:t>
            </a:r>
          </a:p>
        </p:txBody>
      </p:sp>
      <p:sp>
        <p:nvSpPr>
          <p:cNvPr id="54" name="Rechteck 53"/>
          <p:cNvSpPr/>
          <p:nvPr/>
        </p:nvSpPr>
        <p:spPr>
          <a:xfrm>
            <a:off x="3587750" y="5373688"/>
            <a:ext cx="1989138" cy="4270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 err="1">
                <a:solidFill>
                  <a:schemeClr val="tx1"/>
                </a:solidFill>
              </a:rPr>
              <a:t>Boxplots</a:t>
            </a:r>
            <a:endParaRPr lang="de-DE" sz="1600" dirty="0">
              <a:solidFill>
                <a:schemeClr val="tx1"/>
              </a:solidFill>
            </a:endParaRPr>
          </a:p>
        </p:txBody>
      </p:sp>
      <p:cxnSp>
        <p:nvCxnSpPr>
          <p:cNvPr id="56" name="Gerade Verbindung mit Pfeil 55"/>
          <p:cNvCxnSpPr/>
          <p:nvPr/>
        </p:nvCxnSpPr>
        <p:spPr>
          <a:xfrm flipH="1">
            <a:off x="6935788" y="2770188"/>
            <a:ext cx="0" cy="900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mit Pfeil 62"/>
          <p:cNvCxnSpPr/>
          <p:nvPr/>
        </p:nvCxnSpPr>
        <p:spPr>
          <a:xfrm flipH="1">
            <a:off x="1901825" y="1362075"/>
            <a:ext cx="1450975" cy="2397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73" name="Picture 5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579688"/>
            <a:ext cx="158115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1779588"/>
            <a:ext cx="1785938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3821113"/>
            <a:ext cx="181927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Ellipse 2054"/>
          <p:cNvSpPr/>
          <p:nvPr/>
        </p:nvSpPr>
        <p:spPr>
          <a:xfrm>
            <a:off x="592138" y="1163638"/>
            <a:ext cx="2359025" cy="6159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Y-Achsenabschnitt</a:t>
            </a:r>
          </a:p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Steigung</a:t>
            </a:r>
            <a:endParaRPr lang="de-DE" sz="1050" dirty="0">
              <a:solidFill>
                <a:schemeClr val="tx1"/>
              </a:solidFill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113" y="4673600"/>
            <a:ext cx="2901950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925" y="1163638"/>
            <a:ext cx="29400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extfeld 4"/>
          <p:cNvSpPr txBox="1">
            <a:spLocks noChangeArrowheads="1"/>
          </p:cNvSpPr>
          <p:nvPr/>
        </p:nvSpPr>
        <p:spPr bwMode="auto">
          <a:xfrm>
            <a:off x="1082675" y="639763"/>
            <a:ext cx="6769100" cy="3698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800" b="1" dirty="0" smtClean="0"/>
              <a:t>Lineare Funktionen</a:t>
            </a:r>
          </a:p>
        </p:txBody>
      </p:sp>
      <p:sp>
        <p:nvSpPr>
          <p:cNvPr id="6" name="Rechteck 5"/>
          <p:cNvSpPr/>
          <p:nvPr/>
        </p:nvSpPr>
        <p:spPr>
          <a:xfrm>
            <a:off x="3019425" y="1195388"/>
            <a:ext cx="2251075" cy="4508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Lineare Funktionen im Alltag</a:t>
            </a:r>
          </a:p>
        </p:txBody>
      </p:sp>
      <p:sp>
        <p:nvSpPr>
          <p:cNvPr id="8" name="Rechteck 7"/>
          <p:cNvSpPr/>
          <p:nvPr/>
        </p:nvSpPr>
        <p:spPr>
          <a:xfrm>
            <a:off x="3046413" y="3249613"/>
            <a:ext cx="1616075" cy="7286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Schnittpunkte und Nullstellen</a:t>
            </a:r>
          </a:p>
        </p:txBody>
      </p:sp>
      <p:sp>
        <p:nvSpPr>
          <p:cNvPr id="9" name="Rechteck 8"/>
          <p:cNvSpPr/>
          <p:nvPr/>
        </p:nvSpPr>
        <p:spPr>
          <a:xfrm>
            <a:off x="6656388" y="3957638"/>
            <a:ext cx="2076450" cy="6286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Lineare Funktionen in Sachsituationen</a:t>
            </a:r>
          </a:p>
        </p:txBody>
      </p:sp>
      <p:sp>
        <p:nvSpPr>
          <p:cNvPr id="8205" name="Textfeld 15"/>
          <p:cNvSpPr txBox="1">
            <a:spLocks noChangeArrowheads="1"/>
          </p:cNvSpPr>
          <p:nvPr/>
        </p:nvSpPr>
        <p:spPr bwMode="auto">
          <a:xfrm>
            <a:off x="7092950" y="6027738"/>
            <a:ext cx="1655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de-DE" altLang="de-DE" sz="1600"/>
          </a:p>
          <a:p>
            <a:pPr algn="ctr" eaLnBrk="1" hangingPunct="1"/>
            <a:endParaRPr lang="de-DE" altLang="de-DE" sz="1600"/>
          </a:p>
        </p:txBody>
      </p:sp>
      <p:cxnSp>
        <p:nvCxnSpPr>
          <p:cNvPr id="58" name="Gerade Verbindung mit Pfeil 57"/>
          <p:cNvCxnSpPr>
            <a:stCxn id="51" idx="2"/>
            <a:endCxn id="48" idx="0"/>
          </p:cNvCxnSpPr>
          <p:nvPr/>
        </p:nvCxnSpPr>
        <p:spPr>
          <a:xfrm flipH="1">
            <a:off x="1103313" y="4392613"/>
            <a:ext cx="1587" cy="319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mit Pfeil 61"/>
          <p:cNvCxnSpPr/>
          <p:nvPr/>
        </p:nvCxnSpPr>
        <p:spPr>
          <a:xfrm flipH="1">
            <a:off x="2627313" y="1646238"/>
            <a:ext cx="323850" cy="269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hteck 22"/>
          <p:cNvSpPr/>
          <p:nvPr/>
        </p:nvSpPr>
        <p:spPr>
          <a:xfrm>
            <a:off x="6516688" y="1781175"/>
            <a:ext cx="1806575" cy="4953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Darstellung im Koordinatensystem</a:t>
            </a:r>
          </a:p>
        </p:txBody>
      </p:sp>
      <p:cxnSp>
        <p:nvCxnSpPr>
          <p:cNvPr id="25" name="Gerade Verbindung mit Pfeil 24"/>
          <p:cNvCxnSpPr/>
          <p:nvPr/>
        </p:nvCxnSpPr>
        <p:spPr>
          <a:xfrm flipH="1">
            <a:off x="4805363" y="2439988"/>
            <a:ext cx="2555875" cy="1079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>
            <a:off x="2093913" y="2655888"/>
            <a:ext cx="925512" cy="701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hteck 23"/>
          <p:cNvSpPr/>
          <p:nvPr/>
        </p:nvSpPr>
        <p:spPr>
          <a:xfrm>
            <a:off x="627063" y="1958975"/>
            <a:ext cx="1987550" cy="647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Funktionsgleichungen bestimmen</a:t>
            </a:r>
          </a:p>
        </p:txBody>
      </p:sp>
      <p:sp>
        <p:nvSpPr>
          <p:cNvPr id="8212" name="AutoShape 25" descr="data:image/jpeg;base64,/9j/4AAQSkZJRgABAQAAAQABAAD/2wCEAAkGBgwRERUSDxEQEhAQEBUQERAYFxoTFxIQFRQVFBMREhgYJyogFxkmGRITHy8gIyctLiwsFR4xQTAqNSYrLCkBCQoKDgwOGg8PGiwkHiI1Li0qKiwpNS8vLy4sNSwsNTA1KSo1KSwsNCwsLDUxKikpLCwqKTIsLzQsLCwpKSwsLP/AABEIAMABBgMBIgACEQEDEQH/xAAbAAEAAgMBAQAAAAAAAAAAAAAAAgYEBQcDAf/EAEMQAAEDAQQFCQUFBwMFAAAAAAEAAgMRBBIhMQUGE2GRIjIzNEFRUnOyB2JxgbMjJHKh0RRCY3SCkrEVNcEWJVPS8P/EABsBAQACAwEBAAAAAAAAAAAAAAAEBQECAwYH/8QAMREAAgECAggEBgMBAQAAAAAAAAECAxEEMQUSMjM0QXGxIVHB8BMUcoGCoSJSYZEV/9oADAMBAAIRAxEAPwDtOwZ4W8AmwZ4W8ApogIbBnhbwCbBnhbwCmiAhsGeFvAJsGeFvAKaICGwZ4W8AmwZ4W8ApogIbBnhbwCbBnhbwCmiAhsGeFvAJsGeFvAKaICGwZ4W8AmwZ4W8ApogIbBnhbwCbBnhbwCmiAhsGeFvAJsGeFvAKaICGwZ4W8AmwZ4W8ApogIbBnhbwCbBnhbwCmiAhsGeFvAJsGeFvAKaICGwZ4W8AmwZ4W8ApogIbBnhbwCbBnhbwCmiAhsGeFvAJsGeFvAKaICGwZ4W8AmwZ4W8ApogIbBnhbwCKaIDBZNObQ5l5hibGHuFwhwc80YA+9Q8yQnDCre9ZH7Yy/co+9QuHJNCAQCQcjzm8V7UWLJ1hnkS+uFAZG03Hgm03HgpIgI7TceCbTceC1lr1gZHfqxxEbrpxGJ3LMtVsuHIc29iaH4DDErfUkafEj4+OR77TceCbTceCg20txrhQ04uLAeISC1MfW6a0ofkcj+RWtmbayJ7TceCbTceCkiwZI7TceCbTceCkiAjtNx4JtNx4KSICO03Hgm03HgpIgI7TceCbTceCkiAjtNx4JtNx4KSICO03Hgm03HgpIgI7TceCbTceCkiAjtNx4JtNx4KSICO03Hgm03HgpIgI7TceC+h1e9fUQBERAEREB5i1RF5jD2bQNDzHeF4NOAcW5gb14ydYZ5EvrhWLZ9DuZaXTX+S9znUq4klzI23S0m6KbMG8ADkOw3vV0BFpab7zehl5NRRtHw83BAZ6KOz95yBm8oDWWvV9kl+r3DaOvHAYfBbCaFpzJFRdIBpUdy5jrXou1uktZZBaHF01Yy2N7qi4zFhAxFe5X7S+jHyk3Qw/Ylovta4OJOLOVW7UdtCMcjSiy5tk6ej6VJQeuv55/5k/P/TPNjZWuOdaVzo68K/NShga3m1plnWgGQC0xht1913aXLnIHJ5oa2jKl9BJW9jcGObqUWx0TE9sZDmvaTI9wDyHOulxLbxBNcKdqxrNkeeHjCOspJ9DMREcK94Q4hFHZ+85Nn7zkBJFHZ+85Nn7zkBJFHZ+85BH7zkBJFyP/AK10i+R7XSuo2RzRdNzAOIGXwW1htlqcK/tE/wDe79VJ+WazZrc6Oi5bbdO2yLKeY/F7v1W59nesVrtb52zvq2JsRZ3guMgdU9vNCxKg4x1rmbl5RR2fvOTZ+85RzJJFHZ+85Nn7zkBJFHZ+85Nn7zkBJFHZ+85Nn7zkBJFHZ+85fWtp2koD6iIgCIiALFk6wzyJfXCsSDSjza3wuLLgwYG0c7COJ5dJR1WYyECre7HEV93zA2loo7kwy40NDy4cj2oDORfL+48EDtx4IDUW3T7o9pyAdk67nSu/LBbOWUg0FBRt4k1PbQAAfNa+12GxOLw+QAvdV4vtBB7sclm2mWAECR7WuPNq+4SO2mIJGSiU4Yi8tZ+HL9/55WB8/bm0rQ9gwpQuLb1ATTs7U/1Bnc7AVy929SmdaL1/ZmUpSgqDhUUIFBSmWGCi6CIZgAGjc6Cp5I+eQ71vq1uTQPSKStcCCDQg0z+SkgaBXean4/8AwQld1e3iAi+X9x4Jf3Hgsg+ovl/ceCX9x4ID6voUb+48ED9x4IDg8HTyec/1lW6x835KowdPJ5r/AFlW6x835K2kczVacyW19kPS2v8ABB6plqtOZLaeyI/a2rPmQf5mWlTdP3zMrM6Yi8LXbo4mF8hIa2lTTvIA/Mha8a0Wc80Od8Lv6qkq4qjRdpysyRCjOavFG3Ran/qOP/xyfl+qidabMOcHN+N39Vx/9DDf37m/ytX+puEXhZLbHKwPjJLHVoaHsJB/MFe1/ceCmxkpJNZM4NNOzPqL5f3Hgl/ceCyYPqL5f3HgvoPxQBERAEREAosWTrDPIl9cKyTI2obUXiC4NriWggEgdwLm8QsaTrDPIl9cKAykREBz3WPVy2yG07OFztrLeZi3lCgxxP8AlXW1WB0j8XuawxbNwF3lVOIN4Ggp3UzWq0lrFPGZbrYyIn3RUHEUGeO9byRzy660hvJvVIrXGlPh3/ELlHHRqtxjnHw9PQ6yoSik3z9+prpNH2hzg0n7Nr3km+QXMdPHIBTcxr257sivOGwTuJOLQJnnFxdeAtIcx1DzbrGkDvvBZzNIktrdGN0ZnFxYH4AAkihRmk6i9cN00pjjeLBIBTuoaV3LKxlPK/6Y+DPyPPQ1imjB2jnEkNGLr/KAN5wwGdRniadi2KxDpA1pcNQSHUJNKGlQQMfnRZi2VRVG2jSUHHM+IiLY1CIiAL6F8X0IDgsHTyec/wBZVusfN+SqMHTyec/1lW6x835K2kczVacyW19kPS2v8EHqmWq05ktr7Ieltf4IPVMtKm6fvmZWZc9b+pyf0fUaqfotXDW/qcn9H1Gqn6LXhdK8THou7L3Bbh9fRG7OSr+lM1YDkq/pTNV1bIkUNou2qXU4vg/6j1t1qNUupxfB/wBR6269fhOHp9F2KOvvZdX3CIiknEIiIAiIgCIiA1kehXC1m07Vzr0b4zGQ3ktOxutY4Ct0GJ7qEnGQr1fEf2lpvOxhlwwoOXDlgs5YsnWGeRL64UBkXN5X0N3lfUQGmtzNF1ftXMBLqyVc4AOw51DQdi2NqkhwEgvYV5hfQZEmgNB8VWdMat2qUz3A37WS82rgMKDPuyVktVgEhqXOHIuihIxrWpAPKG4rRUaavZLxz8CbNQSj/Nv75Ze/sezo43DEMINHZA9lA7gM18MEdLoDQCMKU8N2o+WHwWHJoskno8a9hqasDbhI/dFPyb3Yxj0Q4OaS5pukHIi7R7n0bdpXnUqe6uNaLOpF8jlaNtozI7FEABdBukkEgYEmtR3dmXcvchESMVHJHBybzI3N5S5vKki2MEbm8pc3lSRARubyvoZvK+r6EBwWDp5PNf6yrdY+b8lUYOnk85/rKt1j5vyVtI5mq05ktp7Ih9ras+ZB/mZavTmS2vsh6W1/gg9Uy0qbp++ZlZlx1ub90kxP7n1Gqo6LVw1v6nJ/R9Rqp+i14XSvEx6Luy9wW4fX0Ruzkq/pTNWA5Kv6UzVdWyJFDaLrqm37nFicn/Uettc3larVLqcXwf8AUetuvX4Th6fRdijr72XV9yNzeUubypIpJxI3N5UgPiiIAiIgCIiA1TNKP/azDficy443QPtI3NERAfyq4h7jW6BymCtc/Z09bS0XX8mGXGmBq+HmntWfRYsnWGeRL64UBkbTc7gm03O4KSICO03O4JtNzuCkiAjtNzuCbTc7gpIgI7Tc7gm03O4KSICO03O4LEtmmIIiA8kOcKgUpUZdqzVUddOmi8s+pQ8bWlRoucc/DuDeDT0Zya48EOnGdrHfktFo3JZNsyVUsdXavf8AQNm3WOzVDSSC4hoGBxJoBgVsRJudwXPGdPH5zPUF0YZqfo/EzrqWvyBwWDp5PNf6yrdY+b8lUYOnk85/rKt1j5vyXqJHM1WnMltPZG6ktqz5kH+Zlq9OZLa+yHpbX+CD1TLSpun75mVmXHW5/wB0kwP7nZ/EaqjotXDW/qcn9H1Gqn6LXhdK8THou7L3Bbh9fRG7OSr+lM1YDkq/pTNV1bIkUNoumqb/ALnFgcn9n8R69NJazWWB4jkLr5aH3aAckkgGpIGbTwUdUupxfB/1Hqn+0Drzf5WP6ky9hglehT+ldkV1KjGtiZRlld9y1jW2E5RyHh+qHWyIZxyDgqtovJe2kOapeqiV8pRva37LJZ9b7G97Y6uD3uDWjA1ccAOSSt011e9cl0R12Dz2eoLraw1Yh42hCjJKPNBERakAIiIDyba4i8xh7DI0XjHeF4NwxLcwMRxC8pOsM8iX1wrxhsMv7Q6V5jLKUiaAWlgIZfL+x7yW87saGgAcouk6L7y03nYwy4VwHLhy7kBnL6qRaNP2nbSMvm6yV7BSo5LXEDLcFnwzSOFb7/7ipHwGs2RPmVeyRaF8VStdumZk9/8AcV66saYnmmcyR1WtjvAb7zRmfiViVFpXubRxClJRsWhF8ubzxS5vPFcCSfUXy5vPFLm88UB9VR106aLyz6lbbm88VUdcx9rFn0Z9SrdJ8M/t3QGjclk2zJY2jclk2zJUcdgGgZ08fnM9QXRhmucN6ePzWeoLooZvPFWeiMp9UDg8HTyec/1lW6x835KowdPJ5r/WVbrHzfkvYyOZqtOZLa+yHpbX+CD1TLVacyW09kQ+1tWfMg/zMtKm6fvmZWZdNb+pyf0fUaqfotW7W5v3STE/ufUaqjoteF0rxMei7svcFuH19Ebs5Kv6UzVgOSr+lM1XVsiRQ2i7apdTi+D/AKj1T/aB15v8rH9SZW/VNv3OLE5P+o9U/X8ffW/yzPqTL2OC3EPpXZETCcXP8u5PReS9tIc1eOi8l7aQ5qmE17Zo9Eddg89nqC62uSaJ67B57PUF1sD4rSRB0ptR6BERalSEREAWLJ1hnkS+uFNvJt7hu7MxF7c714OaCScqcrLdnjQeb5vvLRR2EMuNMDy4cu9AUa0dZm8+T1uW+smS0M/WZfPk9ZW+smSspZIp45sw9J5JqT1iTyj6mppPJNSj94kz6I+pq1lu2b096iw6z6b/AGOzPtFy/sywXK3a3ntZnuvV+Sp8HtNtEvRxxN3EOP8Ayt17TXf9snwOcXZ/GjXMNB9irW/E95orB0KuGdScbu7X6RfjrnpGlbsH9rv/AGWJP7UJ4ufHG7cA4f5Kw3c1VLTeZRk+jgsPUlaUEdv1e0v+1WaO0Xbm1aTdrWlHFufyWh106aLyz6ll+z13/bbPgeY7s/iPWHrmftYs+jPqVfpLhn9u6PIYmChWnGOSbS/6NG5LJtmSxtG5LJtmSo47BwNAzp4/OZ6gujDNc4b08fms9QXRQ/ceCs9EZT6oHB4Onk85/rKt1j5vyVRg6eTzX+sq3WPm/JexkczVacyW19kPS2v8EHqmWq05ktp7Ij9ras+ZB/mZaVN0/fMysy6a39Tk/o+o1U/Rat2tzvukmB/c7P4jVUdFrwuleJj0Xdl7gtw+vojdnJV/SmasByVf0pmq6tkSKG0XbVLqcXwf9R6p/tA683+Vj+pMrfqm77nFgcn9n8R6p+v5++t/lmfUmXscFuIfSuyImE4uf5dyei8l7aQ5q8dF5L20hzVMJr2zR6I67B57PUF1tcj0T12Dz2eoLrgPxWkiDpTaj0CIi1KkIiIAsWTrDPIl9cK9RbIS8xB7NqG3jHeF4Nw5RbnTEY7wvKTrDPIl9cKAoVo6zN58nrct9ZMlobR1mbz5PW5b6yZKylkinjmzD0nkmpPWJPKPqamk8k1J6xJ5R9TVrLds3p71GZ7Tv9sn+MX1o1y/QfYuoe07/bJ/jF9aNcv0H2KseZ9G0NwUvqfZFndzVUtN5lW13NVS03mUZYYTbOu+zz/bbN+B31HrD106aLyz6lmezz/bbN+B31HrD106aLyz6lX6S4Z/bujxGM4ip9Uu7Pmjclk2zJY2jclk2zJUkdgimgZ08fnM9QXRhmucs6ePzmeoLowzVnojKfVA4LB08nnP9ZVusfN+SqMHTyec/wBZVusfN+S9jI5mq05ktr7Ieltf4IPVMtVpzJbX2Q9La/wQeqZaVN0/fMysy5639Tk/o+o1U/RauGt/U5P6PqNVP0WvC6V4mPRd2XuC3D6+iN2clX9KZqwHJV/Smarq2RIobRdtUupxfB/1Hqn+0Drzf5WP6kyuGqXU4vg/6j1T/aB15v8AKx/UmXscFuIfSuyImE4uf5dyWi8l7aQ5q8dF5L20hzVMJr2zR6I67B57PUF1tck0R12Dz2eoLra0kQdKbUegREWpUhERAa6LRbxOZL7bhe6UNu0dfdFHFQurQtownLtHhx9JtFhz7+1ma6haKOoADdJAFO9reCzUQGkfqjZi4uvS3nEucbwNXE1JNR3rJGhGtHJca4Z93bluWzVd0p/qbhI6zxyRvJutF6I1LGvuuoTTZlzm9odhi1b/ABJeZy+FDyMyfVyJ+b3/ACp+ijZNWIIiXRvma4ihcHAGmdMvhwXvo2G1Ne8zPc5rqloNyjDtZaBt0A02ZiGNcu+tdgjqSatcyqUE7pGp0jq1DaI3RTyWh8b6Xml9K0IcDgOwgH5LS2f2YWKM1ZNaRuJYR6a/mrgsLTNlkliuMzMkJP4GzRukr3i4HYduXatLE2li61GLjTk0vI1B1Iiy2sl2m6teFKLBm9ltheavmtJ90FgHpr+aztI2DSPKjhcRFsi1t0Rtx2bubeNWybQtOILaCnaVutGibZjbXr959L10uDLxuB9zk3rtMvzzQ6R0hiY5TZi2HV6KCNsUMk7I2CjWh+WNTmO8k/NfLVq3DLQyPmc4YBxcCQO7JbVFpOnGcdWSuiHKTk3J5s1kGgI2ZOf86fopO0M1w5TjXHLurhnuotfrBoq1yyP2JdcmszbO+j7l0F0j3vbjUOoGsBGP2tf3cJwQ6TM3Lc9kO0xxiNGN2lLpzofsq1FRjic1w+Uo5apg9G6pWa9eLpSQajEChGRFAs3/AEw/+e0f3j9FmoutKjCkrQVgVN3s0sF4ua+0NJJcRea4VOJ5wrmssanRtFGyPzGdMqi9l20qrCq9bWaQZtJG1+2liF1hDnxsFojYLofVtXQueScgR8xJ+LPzMWR42rUCzSc6Wb5XR/kFZGhtSrLZbxgktDXSXQ918VcG1ujKn7x7O1Z+iIrULxtDnE8kMabmDQxtS64OfeLq9mGGC2COpJqzYsa60aDZI0sklncx2bS8UwNR2d4CxIdULOzmvl+Zaf8AhbxarWCy2h4idACXwTbe6H3A+7FIBG7sIcXBuOAvV7FDq4alVetON2doVpwVovwPv+gtrS+btBTvrjWu7L81iy6nWdx5T5fgC0f8LFs9g0lEGsEjwwbR8stWSC890rnvo/lChcwgCooKUFMd5oaWd8LHzi7JINoWZbMONWx40NQ0gGorWuS0eCoPOJssRUWTPKz6DZG0MjlnaxuTQ8UFTU9neSsPSGptlncHyPnMgaG374JugkhtCKZuPFb1FKilFWjkaRqzjLWT8TRwapQsykk+d39EfqrG4Ue91e2lKfKq99NC1uLW2dhBaHyCW80Nv7KZjWOBNa33RnIjgoxNt7pL5L2RhzLsRMZq0veJL9KmoZcIo7PvW12dPmaudzEs+oljY8SX5y9pvNN4CjhkRQLe2az3ARfkfU1q41p8F6osHOpVnUd5u4REQ5hERAEREAREQBERAEREAREQBERAEREAREQBERAEREAREQBERAEREAREQBERAEREARE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60" name="Ellipse 59"/>
          <p:cNvSpPr/>
          <p:nvPr/>
        </p:nvSpPr>
        <p:spPr>
          <a:xfrm>
            <a:off x="7221538" y="2393950"/>
            <a:ext cx="1809750" cy="82708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500" dirty="0">
                <a:solidFill>
                  <a:schemeClr val="tx1"/>
                </a:solidFill>
              </a:rPr>
              <a:t>Grafisches Lösen</a:t>
            </a:r>
          </a:p>
        </p:txBody>
      </p:sp>
      <p:cxnSp>
        <p:nvCxnSpPr>
          <p:cNvPr id="28" name="Gerade Verbindung mit Pfeil 27"/>
          <p:cNvCxnSpPr>
            <a:stCxn id="8" idx="1"/>
          </p:cNvCxnSpPr>
          <p:nvPr/>
        </p:nvCxnSpPr>
        <p:spPr>
          <a:xfrm flipH="1">
            <a:off x="2093913" y="3614738"/>
            <a:ext cx="952500" cy="279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hteck 37"/>
          <p:cNvSpPr/>
          <p:nvPr/>
        </p:nvSpPr>
        <p:spPr>
          <a:xfrm>
            <a:off x="727075" y="160338"/>
            <a:ext cx="2349500" cy="288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Zuordnungen</a:t>
            </a:r>
          </a:p>
        </p:txBody>
      </p:sp>
      <p:sp>
        <p:nvSpPr>
          <p:cNvPr id="40" name="Rechteck 39"/>
          <p:cNvSpPr/>
          <p:nvPr/>
        </p:nvSpPr>
        <p:spPr>
          <a:xfrm>
            <a:off x="6248400" y="153988"/>
            <a:ext cx="1944688" cy="288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Koordinatensystem</a:t>
            </a:r>
          </a:p>
        </p:txBody>
      </p:sp>
      <p:sp>
        <p:nvSpPr>
          <p:cNvPr id="41" name="Rechteck 40"/>
          <p:cNvSpPr/>
          <p:nvPr/>
        </p:nvSpPr>
        <p:spPr>
          <a:xfrm>
            <a:off x="3352800" y="149225"/>
            <a:ext cx="2698750" cy="300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Gleichungen / Terme</a:t>
            </a:r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1704975" y="449263"/>
            <a:ext cx="779463" cy="395287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/>
          <p:nvPr/>
        </p:nvCxnSpPr>
        <p:spPr>
          <a:xfrm flipH="1">
            <a:off x="4467225" y="442913"/>
            <a:ext cx="31750" cy="19685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/>
          <p:nvPr/>
        </p:nvCxnSpPr>
        <p:spPr>
          <a:xfrm flipH="1">
            <a:off x="6516688" y="468313"/>
            <a:ext cx="508000" cy="376237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hteck 48"/>
          <p:cNvSpPr/>
          <p:nvPr/>
        </p:nvSpPr>
        <p:spPr>
          <a:xfrm>
            <a:off x="681038" y="6308725"/>
            <a:ext cx="2743200" cy="3143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Analysis SII</a:t>
            </a:r>
          </a:p>
        </p:txBody>
      </p:sp>
      <p:cxnSp>
        <p:nvCxnSpPr>
          <p:cNvPr id="50" name="Gerade Verbindung mit Pfeil 49"/>
          <p:cNvCxnSpPr/>
          <p:nvPr/>
        </p:nvCxnSpPr>
        <p:spPr>
          <a:xfrm>
            <a:off x="2114550" y="5875338"/>
            <a:ext cx="0" cy="395287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hteck 51"/>
          <p:cNvSpPr/>
          <p:nvPr/>
        </p:nvSpPr>
        <p:spPr>
          <a:xfrm>
            <a:off x="6248400" y="6334125"/>
            <a:ext cx="2224088" cy="288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Wachstumsfunktionen</a:t>
            </a:r>
          </a:p>
        </p:txBody>
      </p:sp>
      <p:cxnSp>
        <p:nvCxnSpPr>
          <p:cNvPr id="53" name="Gerade Verbindung mit Pfeil 52"/>
          <p:cNvCxnSpPr/>
          <p:nvPr/>
        </p:nvCxnSpPr>
        <p:spPr>
          <a:xfrm>
            <a:off x="7219950" y="5915025"/>
            <a:ext cx="0" cy="393700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hteck 44"/>
          <p:cNvSpPr/>
          <p:nvPr/>
        </p:nvSpPr>
        <p:spPr>
          <a:xfrm>
            <a:off x="3689350" y="6334125"/>
            <a:ext cx="2362200" cy="288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Quadratische Funktionen</a:t>
            </a:r>
          </a:p>
        </p:txBody>
      </p:sp>
      <p:cxnSp>
        <p:nvCxnSpPr>
          <p:cNvPr id="46" name="Gerade Verbindung mit Pfeil 45"/>
          <p:cNvCxnSpPr/>
          <p:nvPr/>
        </p:nvCxnSpPr>
        <p:spPr>
          <a:xfrm>
            <a:off x="4805363" y="5873750"/>
            <a:ext cx="0" cy="395288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3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116388"/>
            <a:ext cx="1227137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Ellipse 46"/>
          <p:cNvSpPr/>
          <p:nvPr/>
        </p:nvSpPr>
        <p:spPr>
          <a:xfrm>
            <a:off x="25400" y="2692400"/>
            <a:ext cx="2114550" cy="82708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500" dirty="0">
                <a:solidFill>
                  <a:schemeClr val="tx1"/>
                </a:solidFill>
              </a:rPr>
              <a:t>Gleichsetzen</a:t>
            </a:r>
          </a:p>
          <a:p>
            <a:pPr algn="ctr">
              <a:defRPr/>
            </a:pPr>
            <a:r>
              <a:rPr lang="de-DE" sz="1500" dirty="0">
                <a:solidFill>
                  <a:schemeClr val="tx1"/>
                </a:solidFill>
              </a:rPr>
              <a:t>Funktion gleich 0 setzen</a:t>
            </a:r>
          </a:p>
        </p:txBody>
      </p:sp>
      <p:sp>
        <p:nvSpPr>
          <p:cNvPr id="48" name="Rechteck 47"/>
          <p:cNvSpPr/>
          <p:nvPr/>
        </p:nvSpPr>
        <p:spPr>
          <a:xfrm>
            <a:off x="109538" y="4711700"/>
            <a:ext cx="1989137" cy="3778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Additionsverfahren</a:t>
            </a:r>
          </a:p>
        </p:txBody>
      </p:sp>
      <p:sp>
        <p:nvSpPr>
          <p:cNvPr id="51" name="Rechteck 50"/>
          <p:cNvSpPr/>
          <p:nvPr/>
        </p:nvSpPr>
        <p:spPr>
          <a:xfrm>
            <a:off x="155575" y="3636963"/>
            <a:ext cx="1897063" cy="7556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Lösen linearer Gleichungssysteme</a:t>
            </a:r>
          </a:p>
        </p:txBody>
      </p:sp>
      <p:sp>
        <p:nvSpPr>
          <p:cNvPr id="54" name="Rechteck 53"/>
          <p:cNvSpPr/>
          <p:nvPr/>
        </p:nvSpPr>
        <p:spPr>
          <a:xfrm>
            <a:off x="962025" y="5245100"/>
            <a:ext cx="1989138" cy="3778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 err="1">
                <a:solidFill>
                  <a:schemeClr val="tx1"/>
                </a:solidFill>
              </a:rPr>
              <a:t>Einsetzungssverfahren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56" name="Rechteck 55"/>
          <p:cNvSpPr/>
          <p:nvPr/>
        </p:nvSpPr>
        <p:spPr>
          <a:xfrm>
            <a:off x="2392363" y="5762625"/>
            <a:ext cx="1989137" cy="3778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schemeClr val="tx1"/>
                </a:solidFill>
              </a:rPr>
              <a:t>Gleichsetzungsverfahren</a:t>
            </a:r>
          </a:p>
        </p:txBody>
      </p:sp>
      <p:cxnSp>
        <p:nvCxnSpPr>
          <p:cNvPr id="59" name="Gerade Verbindung mit Pfeil 58"/>
          <p:cNvCxnSpPr>
            <a:endCxn id="56" idx="0"/>
          </p:cNvCxnSpPr>
          <p:nvPr/>
        </p:nvCxnSpPr>
        <p:spPr>
          <a:xfrm>
            <a:off x="1957388" y="5627688"/>
            <a:ext cx="1430337" cy="1349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mit Pfeil 62"/>
          <p:cNvCxnSpPr>
            <a:endCxn id="54" idx="0"/>
          </p:cNvCxnSpPr>
          <p:nvPr/>
        </p:nvCxnSpPr>
        <p:spPr>
          <a:xfrm>
            <a:off x="1077913" y="5089525"/>
            <a:ext cx="877887" cy="1555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mit Pfeil 66"/>
          <p:cNvCxnSpPr/>
          <p:nvPr/>
        </p:nvCxnSpPr>
        <p:spPr>
          <a:xfrm>
            <a:off x="4684713" y="3662363"/>
            <a:ext cx="1831975" cy="558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Ellipse 69"/>
          <p:cNvSpPr/>
          <p:nvPr/>
        </p:nvSpPr>
        <p:spPr>
          <a:xfrm>
            <a:off x="5283200" y="3317875"/>
            <a:ext cx="1809750" cy="57626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500" dirty="0">
                <a:solidFill>
                  <a:schemeClr val="tx1"/>
                </a:solidFill>
              </a:rPr>
              <a:t>Modellieren</a:t>
            </a:r>
          </a:p>
        </p:txBody>
      </p:sp>
      <p:cxnSp>
        <p:nvCxnSpPr>
          <p:cNvPr id="73" name="Gerade Verbindung mit Pfeil 72"/>
          <p:cNvCxnSpPr/>
          <p:nvPr/>
        </p:nvCxnSpPr>
        <p:spPr>
          <a:xfrm>
            <a:off x="5338763" y="1631950"/>
            <a:ext cx="925512" cy="396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Ellipse 59"/>
          <p:cNvSpPr/>
          <p:nvPr/>
        </p:nvSpPr>
        <p:spPr>
          <a:xfrm>
            <a:off x="4803775" y="3600450"/>
            <a:ext cx="1817688" cy="5826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200" dirty="0">
                <a:solidFill>
                  <a:schemeClr val="tx1"/>
                </a:solidFill>
              </a:rPr>
              <a:t>Ausmultiplizieren</a:t>
            </a:r>
          </a:p>
          <a:p>
            <a:pPr algn="ctr">
              <a:defRPr/>
            </a:pPr>
            <a:r>
              <a:rPr lang="de-DE" sz="1200" dirty="0">
                <a:solidFill>
                  <a:schemeClr val="tx1"/>
                </a:solidFill>
              </a:rPr>
              <a:t>Ausklammern</a:t>
            </a:r>
          </a:p>
        </p:txBody>
      </p:sp>
      <p:pic>
        <p:nvPicPr>
          <p:cNvPr id="7171" name="Picture 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4243388"/>
            <a:ext cx="22510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extfeld 4"/>
          <p:cNvSpPr txBox="1">
            <a:spLocks noChangeArrowheads="1"/>
          </p:cNvSpPr>
          <p:nvPr/>
        </p:nvSpPr>
        <p:spPr bwMode="auto">
          <a:xfrm>
            <a:off x="1082675" y="639763"/>
            <a:ext cx="6769100" cy="3698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800" b="1" dirty="0" smtClean="0"/>
              <a:t>Terme und Gleichungen</a:t>
            </a:r>
          </a:p>
        </p:txBody>
      </p:sp>
      <p:sp>
        <p:nvSpPr>
          <p:cNvPr id="6" name="Rechteck 5"/>
          <p:cNvSpPr/>
          <p:nvPr/>
        </p:nvSpPr>
        <p:spPr>
          <a:xfrm>
            <a:off x="469900" y="1246188"/>
            <a:ext cx="1944688" cy="288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Was ist das?</a:t>
            </a:r>
          </a:p>
        </p:txBody>
      </p:sp>
      <p:sp>
        <p:nvSpPr>
          <p:cNvPr id="9" name="Rechteck 8"/>
          <p:cNvSpPr/>
          <p:nvPr/>
        </p:nvSpPr>
        <p:spPr>
          <a:xfrm>
            <a:off x="3689350" y="5153025"/>
            <a:ext cx="2414588" cy="6286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Terme und Gleichungen in Sachsituationen</a:t>
            </a:r>
          </a:p>
        </p:txBody>
      </p:sp>
      <p:sp>
        <p:nvSpPr>
          <p:cNvPr id="7177" name="Textfeld 15"/>
          <p:cNvSpPr txBox="1">
            <a:spLocks noChangeArrowheads="1"/>
          </p:cNvSpPr>
          <p:nvPr/>
        </p:nvSpPr>
        <p:spPr bwMode="auto">
          <a:xfrm>
            <a:off x="7092950" y="6027738"/>
            <a:ext cx="1655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de-DE" altLang="de-DE" sz="1600"/>
          </a:p>
          <a:p>
            <a:pPr algn="ctr" eaLnBrk="1" hangingPunct="1"/>
            <a:endParaRPr lang="de-DE" altLang="de-DE" sz="1600"/>
          </a:p>
        </p:txBody>
      </p:sp>
      <p:cxnSp>
        <p:nvCxnSpPr>
          <p:cNvPr id="55" name="Gerade Verbindung mit Pfeil 54"/>
          <p:cNvCxnSpPr/>
          <p:nvPr/>
        </p:nvCxnSpPr>
        <p:spPr>
          <a:xfrm>
            <a:off x="4716463" y="3790950"/>
            <a:ext cx="0" cy="257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mit Pfeil 61"/>
          <p:cNvCxnSpPr/>
          <p:nvPr/>
        </p:nvCxnSpPr>
        <p:spPr>
          <a:xfrm>
            <a:off x="1443038" y="1692275"/>
            <a:ext cx="0" cy="387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hteck 22"/>
          <p:cNvSpPr/>
          <p:nvPr/>
        </p:nvSpPr>
        <p:spPr>
          <a:xfrm>
            <a:off x="3940175" y="4257675"/>
            <a:ext cx="1584325" cy="4953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Zahlenrätsel</a:t>
            </a:r>
          </a:p>
        </p:txBody>
      </p:sp>
      <p:cxnSp>
        <p:nvCxnSpPr>
          <p:cNvPr id="29" name="Gerade Verbindung mit Pfeil 28"/>
          <p:cNvCxnSpPr/>
          <p:nvPr/>
        </p:nvCxnSpPr>
        <p:spPr>
          <a:xfrm>
            <a:off x="7496175" y="1922463"/>
            <a:ext cx="7938" cy="909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hteck 35"/>
          <p:cNvSpPr/>
          <p:nvPr/>
        </p:nvSpPr>
        <p:spPr>
          <a:xfrm>
            <a:off x="6604000" y="2997200"/>
            <a:ext cx="1989138" cy="7556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Lösen von Gleichungen durch Umformen</a:t>
            </a:r>
          </a:p>
        </p:txBody>
      </p:sp>
      <p:sp>
        <p:nvSpPr>
          <p:cNvPr id="24" name="Rechteck 23"/>
          <p:cNvSpPr/>
          <p:nvPr/>
        </p:nvSpPr>
        <p:spPr>
          <a:xfrm>
            <a:off x="3757613" y="2801938"/>
            <a:ext cx="1889125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Terme und Gleichungen mit Klammern</a:t>
            </a:r>
          </a:p>
        </p:txBody>
      </p:sp>
      <p:cxnSp>
        <p:nvCxnSpPr>
          <p:cNvPr id="33" name="Gerade Verbindung mit Pfeil 32"/>
          <p:cNvCxnSpPr/>
          <p:nvPr/>
        </p:nvCxnSpPr>
        <p:spPr>
          <a:xfrm flipH="1" flipV="1">
            <a:off x="5811838" y="3182938"/>
            <a:ext cx="523875" cy="269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/>
          <p:nvPr/>
        </p:nvCxnSpPr>
        <p:spPr>
          <a:xfrm flipV="1">
            <a:off x="2762250" y="3375025"/>
            <a:ext cx="874713" cy="6016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6" name="AutoShape 25" descr="data:image/jpeg;base64,/9j/4AAQSkZJRgABAQAAAQABAAD/2wCEAAkGBgwRERUSDxEQEhAQEBUQERAYFxoTFxIQFRQVFBMREhgYJyogFxkmGRITHy8gIyctLiwsFR4xQTAqNSYrLCkBCQoKDgwOGg8PGiwkHiI1Li0qKiwpNS8vLy4sNSwsNTA1KSo1KSwsNCwsLDUxKikpLCwqKTIsLzQsLCwpKSwsLP/AABEIAMABBgMBIgACEQEDEQH/xAAbAAEAAgMBAQAAAAAAAAAAAAAAAgYEBQcDAf/EAEMQAAEDAQQFCQUFBwMFAAAAAAEAAgMRBBIhMQUGE2GRIjIzNEFRUnOyB2JxgbMjJHKh0RRCY3SCkrEVNcEWJVPS8P/EABsBAQACAwEBAAAAAAAAAAAAAAAEBQECAwYH/8QAMREAAgECAggEBgMBAQAAAAAAAAECAxEEMQUSMjM0QXGxIVHB8BMUcoGCoSJSYZEV/9oADAMBAAIRAxEAPwDtOwZ4W8AmwZ4W8ApogIbBnhbwCbBnhbwCmiAhsGeFvAJsGeFvAKaICGwZ4W8AmwZ4W8ApogIbBnhbwCbBnhbwCmiAhsGeFvAJsGeFvAKaICGwZ4W8AmwZ4W8ApogIbBnhbwCbBnhbwCmiAhsGeFvAJsGeFvAKaICGwZ4W8AmwZ4W8ApogIbBnhbwCbBnhbwCmiAhsGeFvAJsGeFvAKaICGwZ4W8AmwZ4W8ApogIbBnhbwCbBnhbwCmiAhsGeFvAJsGeFvAKaICGwZ4W8AmwZ4W8ApogIbBnhbwCKaIDBZNObQ5l5hibGHuFwhwc80YA+9Q8yQnDCre9ZH7Yy/co+9QuHJNCAQCQcjzm8V7UWLJ1hnkS+uFAZG03Hgm03HgpIgI7TceCbTceC1lr1gZHfqxxEbrpxGJ3LMtVsuHIc29iaH4DDErfUkafEj4+OR77TceCbTceCg20txrhQ04uLAeISC1MfW6a0ofkcj+RWtmbayJ7TceCbTceCkiwZI7TceCbTceCkiAjtNx4JtNx4KSICO03Hgm03HgpIgI7TceCbTceCkiAjtNx4JtNx4KSICO03Hgm03HgpIgI7TceCbTceCkiAjtNx4JtNx4KSICO03Hgm03HgpIgI7TceC+h1e9fUQBERAEREB5i1RF5jD2bQNDzHeF4NOAcW5gb14ydYZ5EvrhWLZ9DuZaXTX+S9znUq4klzI23S0m6KbMG8ADkOw3vV0BFpab7zehl5NRRtHw83BAZ6KOz95yBm8oDWWvV9kl+r3DaOvHAYfBbCaFpzJFRdIBpUdy5jrXou1uktZZBaHF01Yy2N7qi4zFhAxFe5X7S+jHyk3Qw/Ylovta4OJOLOVW7UdtCMcjSiy5tk6ej6VJQeuv55/5k/P/TPNjZWuOdaVzo68K/NShga3m1plnWgGQC0xht1913aXLnIHJ5oa2jKl9BJW9jcGObqUWx0TE9sZDmvaTI9wDyHOulxLbxBNcKdqxrNkeeHjCOspJ9DMREcK94Q4hFHZ+85Nn7zkBJFHZ+85Nn7zkBJFHZ+85BH7zkBJFyP/AK10i+R7XSuo2RzRdNzAOIGXwW1htlqcK/tE/wDe79VJ+WazZrc6Oi5bbdO2yLKeY/F7v1W59nesVrtb52zvq2JsRZ3guMgdU9vNCxKg4x1rmbl5RR2fvOTZ+85RzJJFHZ+85Nn7zkBJFHZ+85Nn7zkBJFHZ+85Nn7zkBJFHZ+85fWtp2koD6iIgCIiALFk6wzyJfXCsSDSjza3wuLLgwYG0c7COJ5dJR1WYyECre7HEV93zA2loo7kwy40NDy4cj2oDORfL+48EDtx4IDUW3T7o9pyAdk67nSu/LBbOWUg0FBRt4k1PbQAAfNa+12GxOLw+QAvdV4vtBB7sclm2mWAECR7WuPNq+4SO2mIJGSiU4Yi8tZ+HL9/55WB8/bm0rQ9gwpQuLb1ATTs7U/1Bnc7AVy929SmdaL1/ZmUpSgqDhUUIFBSmWGCi6CIZgAGjc6Cp5I+eQ71vq1uTQPSKStcCCDQg0z+SkgaBXean4/8AwQld1e3iAi+X9x4Jf3Hgsg+ovl/ceCX9x4ID6voUb+48ED9x4IDg8HTyec/1lW6x835KowdPJ5r/AFlW6x835K2kczVacyW19kPS2v8ABB6plqtOZLaeyI/a2rPmQf5mWlTdP3zMrM6Yi8LXbo4mF8hIa2lTTvIA/Mha8a0Wc80Od8Lv6qkq4qjRdpysyRCjOavFG3Ran/qOP/xyfl+qidabMOcHN+N39Vx/9DDf37m/ytX+puEXhZLbHKwPjJLHVoaHsJB/MFe1/ceCmxkpJNZM4NNOzPqL5f3Hgl/ceCyYPqL5f3HgvoPxQBERAEREAosWTrDPIl9cKyTI2obUXiC4NriWggEgdwLm8QsaTrDPIl9cKAykREBz3WPVy2yG07OFztrLeZi3lCgxxP8AlXW1WB0j8XuawxbNwF3lVOIN4Ggp3UzWq0lrFPGZbrYyIn3RUHEUGeO9byRzy660hvJvVIrXGlPh3/ELlHHRqtxjnHw9PQ6yoSik3z9+prpNH2hzg0n7Nr3km+QXMdPHIBTcxr257sivOGwTuJOLQJnnFxdeAtIcx1DzbrGkDvvBZzNIktrdGN0ZnFxYH4AAkihRmk6i9cN00pjjeLBIBTuoaV3LKxlPK/6Y+DPyPPQ1imjB2jnEkNGLr/KAN5wwGdRniadi2KxDpA1pcNQSHUJNKGlQQMfnRZi2VRVG2jSUHHM+IiLY1CIiAL6F8X0IDgsHTyec/wBZVusfN+SqMHTyec/1lW6x835K2kczVacyW19kPS2v8EHqmWq05ktr7Ieltf4IPVMtKm6fvmZWZc9b+pyf0fUaqfotXDW/qcn9H1Gqn6LXhdK8THou7L3Bbh9fRG7OSr+lM1YDkq/pTNV1bIkUNou2qXU4vg/6j1t1qNUupxfB/wBR6269fhOHp9F2KOvvZdX3CIiknEIiIAiIgCIiA1kehXC1m07Vzr0b4zGQ3ktOxutY4Ct0GJ7qEnGQr1fEf2lpvOxhlwwoOXDlgs5YsnWGeRL64UBkXN5X0N3lfUQGmtzNF1ftXMBLqyVc4AOw51DQdi2NqkhwEgvYV5hfQZEmgNB8VWdMat2qUz3A37WS82rgMKDPuyVktVgEhqXOHIuihIxrWpAPKG4rRUaavZLxz8CbNQSj/Nv75Ze/sezo43DEMINHZA9lA7gM18MEdLoDQCMKU8N2o+WHwWHJoskno8a9hqasDbhI/dFPyb3Yxj0Q4OaS5pukHIi7R7n0bdpXnUqe6uNaLOpF8jlaNtozI7FEABdBukkEgYEmtR3dmXcvchESMVHJHBybzI3N5S5vKki2MEbm8pc3lSRARubyvoZvK+r6EBwWDp5PNf6yrdY+b8lUYOnk85/rKt1j5vyVtI5mq05ktp7Ih9ras+ZB/mZavTmS2vsh6W1/gg9Uy0qbp++ZlZlx1ub90kxP7n1Gqo6LVw1v6nJ/R9Rqp+i14XSvEx6Luy9wW4fX0Ruzkq/pTNWA5Kv6UzVdWyJFDaLrqm37nFicn/Uettc3larVLqcXwf8AUetuvX4Th6fRdijr72XV9yNzeUubypIpJxI3N5UgPiiIAiIgCIiA1TNKP/azDficy443QPtI3NERAfyq4h7jW6BymCtc/Z09bS0XX8mGXGmBq+HmntWfRYsnWGeRL64UBkbTc7gm03O4KSICO03O4JtNzuCkiAjtNzuCbTc7gpIgI7Tc7gm03O4KSICO03O4LEtmmIIiA8kOcKgUpUZdqzVUddOmi8s+pQ8bWlRoucc/DuDeDT0Zya48EOnGdrHfktFo3JZNsyVUsdXavf8AQNm3WOzVDSSC4hoGBxJoBgVsRJudwXPGdPH5zPUF0YZqfo/EzrqWvyBwWDp5PNf6yrdY+b8lUYOnk85/rKt1j5vyXqJHM1WnMltPZG6ktqz5kH+Zlq9OZLa+yHpbX+CD1TLSpun75mVmXHW5/wB0kwP7nZ/EaqjotXDW/qcn9H1Gqn6LXhdK8THou7L3Bbh9fRG7OSr+lM1YDkq/pTNV1bIkUNoumqb/ALnFgcn9n8R69NJazWWB4jkLr5aH3aAckkgGpIGbTwUdUupxfB/1Hqn+0Drzf5WP6ky9hglehT+ldkV1KjGtiZRlld9y1jW2E5RyHh+qHWyIZxyDgqtovJe2kOapeqiV8pRva37LJZ9b7G97Y6uD3uDWjA1ccAOSSt011e9cl0R12Dz2eoLraw1Yh42hCjJKPNBERakAIiIDyba4i8xh7DI0XjHeF4NwxLcwMRxC8pOsM8iX1wrxhsMv7Q6V5jLKUiaAWlgIZfL+x7yW87saGgAcouk6L7y03nYwy4VwHLhy7kBnL6qRaNP2nbSMvm6yV7BSo5LXEDLcFnwzSOFb7/7ipHwGs2RPmVeyRaF8VStdumZk9/8AcV66saYnmmcyR1WtjvAb7zRmfiViVFpXubRxClJRsWhF8ubzxS5vPFcCSfUXy5vPFLm88UB9VR106aLyz6lbbm88VUdcx9rFn0Z9SrdJ8M/t3QGjclk2zJY2jclk2zJUcdgGgZ08fnM9QXRhmucN6ePzWeoLooZvPFWeiMp9UDg8HTyec/1lW6x835KowdPJ5r/WVbrHzfkvYyOZqtOZLa+yHpbX+CD1TLVacyW09kQ+1tWfMg/zMtKm6fvmZWZdNb+pyf0fUaqfotW7W5v3STE/ufUaqjoteF0rxMei7svcFuH19Ebs5Kv6UzVgOSr+lM1XVsiRQ2i7apdTi+D/AKj1T/aB15v8rH9SZW/VNv3OLE5P+o9U/X8ffW/yzPqTL2OC3EPpXZETCcXP8u5PReS9tIc1eOi8l7aQ5qmE17Zo9Eddg89nqC62uSaJ67B57PUF1sD4rSRB0ptR6BERalSEREAWLJ1hnkS+uFNvJt7hu7MxF7c714OaCScqcrLdnjQeb5vvLRR2EMuNMDy4cu9AUa0dZm8+T1uW+smS0M/WZfPk9ZW+smSspZIp45sw9J5JqT1iTyj6mppPJNSj94kz6I+pq1lu2b096iw6z6b/AGOzPtFy/sywXK3a3ntZnuvV+Sp8HtNtEvRxxN3EOP8Ayt17TXf9snwOcXZ/GjXMNB9irW/E95orB0KuGdScbu7X6RfjrnpGlbsH9rv/AGWJP7UJ4ufHG7cA4f5Kw3c1VLTeZRk+jgsPUlaUEdv1e0v+1WaO0Xbm1aTdrWlHFufyWh106aLyz6ll+z13/bbPgeY7s/iPWHrmftYs+jPqVfpLhn9u6PIYmChWnGOSbS/6NG5LJtmSxtG5LJtmSo47BwNAzp4/OZ6gujDNc4b08fms9QXRQ/ceCs9EZT6oHB4Onk85/rKt1j5vyVRg6eTzX+sq3WPm/JexkczVacyW19kPS2v8EHqmWq05ktp7Ij9ras+ZB/mZaVN0/fMysy6a39Tk/o+o1U/Rat2tzvukmB/c7P4jVUdFrwuleJj0Xdl7gtw+vojdnJV/SmasByVf0pmq6tkSKG0XbVLqcXwf9R6p/tA683+Vj+pMrfqm77nFgcn9n8R6p+v5++t/lmfUmXscFuIfSuyImE4uf5dyei8l7aQ5q8dF5L20hzVMJr2zR6I67B57PUF1tcj0T12Dz2eoLrgPxWkiDpTaj0CIi1KkIiIAsWTrDPIl9cK9RbIS8xB7NqG3jHeF4Nw5RbnTEY7wvKTrDPIl9cKAoVo6zN58nrct9ZMlobR1mbz5PW5b6yZKylkinjmzD0nkmpPWJPKPqamk8k1J6xJ5R9TVrLds3p71GZ7Tv9sn+MX1o1y/QfYuoe07/bJ/jF9aNcv0H2KseZ9G0NwUvqfZFndzVUtN5lW13NVS03mUZYYTbOu+zz/bbN+B31HrD106aLyz6lmezz/bbN+B31HrD106aLyz6lX6S4Z/bujxGM4ip9Uu7Pmjclk2zJY2jclk2zJUkdgimgZ08fnM9QXRhmucs6ePzmeoLowzVnojKfVA4LB08nnP9ZVusfN+SqMHTyec/wBZVusfN+S9jI5mq05ktr7Ieltf4IPVMtVpzJbX2Q9La/wQeqZaVN0/fMysy5639Tk/o+o1U/RauGt/U5P6PqNVP0WvC6V4mPRd2XuC3D6+iN2clX9KZqwHJV/Smarq2RIobRdtUupxfB/1Hqn+0Drzf5WP6kyuGqXU4vg/6j1T/aB15v8AKx/UmXscFuIfSuyImE4uf5dyWi8l7aQ5q8dF5L20hzVMJr2zR6I67B57PUF1tck0R12Dz2eoLra0kQdKbUegREWpUhERAa6LRbxOZL7bhe6UNu0dfdFHFQurQtownLtHhx9JtFhz7+1ma6haKOoADdJAFO9reCzUQGkfqjZi4uvS3nEucbwNXE1JNR3rJGhGtHJca4Z93bluWzVd0p/qbhI6zxyRvJutF6I1LGvuuoTTZlzm9odhi1b/ABJeZy+FDyMyfVyJ+b3/ACp+ijZNWIIiXRvma4ihcHAGmdMvhwXvo2G1Ne8zPc5rqloNyjDtZaBt0A02ZiGNcu+tdgjqSatcyqUE7pGp0jq1DaI3RTyWh8b6Xml9K0IcDgOwgH5LS2f2YWKM1ZNaRuJYR6a/mrgsLTNlkliuMzMkJP4GzRukr3i4HYduXatLE2li61GLjTk0vI1B1Iiy2sl2m6teFKLBm9ltheavmtJ90FgHpr+aztI2DSPKjhcRFsi1t0Rtx2bubeNWybQtOILaCnaVutGibZjbXr959L10uDLxuB9zk3rtMvzzQ6R0hiY5TZi2HV6KCNsUMk7I2CjWh+WNTmO8k/NfLVq3DLQyPmc4YBxcCQO7JbVFpOnGcdWSuiHKTk3J5s1kGgI2ZOf86fopO0M1w5TjXHLurhnuotfrBoq1yyP2JdcmszbO+j7l0F0j3vbjUOoGsBGP2tf3cJwQ6TM3Lc9kO0xxiNGN2lLpzofsq1FRjic1w+Uo5apg9G6pWa9eLpSQajEChGRFAs3/AEw/+e0f3j9FmoutKjCkrQVgVN3s0sF4ua+0NJJcRea4VOJ5wrmssanRtFGyPzGdMqi9l20qrCq9bWaQZtJG1+2liF1hDnxsFojYLofVtXQueScgR8xJ+LPzMWR42rUCzSc6Wb5XR/kFZGhtSrLZbxgktDXSXQ918VcG1ujKn7x7O1Z+iIrULxtDnE8kMabmDQxtS64OfeLq9mGGC2COpJqzYsa60aDZI0sklncx2bS8UwNR2d4CxIdULOzmvl+Zaf8AhbxarWCy2h4idACXwTbe6H3A+7FIBG7sIcXBuOAvV7FDq4alVetON2doVpwVovwPv+gtrS+btBTvrjWu7L81iy6nWdx5T5fgC0f8LFs9g0lEGsEjwwbR8stWSC890rnvo/lChcwgCooKUFMd5oaWd8LHzi7JINoWZbMONWx40NQ0gGorWuS0eCoPOJssRUWTPKz6DZG0MjlnaxuTQ8UFTU9neSsPSGptlncHyPnMgaG374JugkhtCKZuPFb1FKilFWjkaRqzjLWT8TRwapQsykk+d39EfqrG4Ue91e2lKfKq99NC1uLW2dhBaHyCW80Nv7KZjWOBNa33RnIjgoxNt7pL5L2RhzLsRMZq0veJL9KmoZcIo7PvW12dPmaudzEs+oljY8SX5y9pvNN4CjhkRQLe2az3ARfkfU1q41p8F6osHOpVnUd5u4REQ5hERAEREAREQBERAEREAREQBERAEREAREQBERAEREAREQBERAEREAREQBERAEREARE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61" name="Ellipse 60"/>
          <p:cNvSpPr/>
          <p:nvPr/>
        </p:nvSpPr>
        <p:spPr>
          <a:xfrm>
            <a:off x="1258888" y="2640013"/>
            <a:ext cx="2293937" cy="7350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500" dirty="0">
                <a:solidFill>
                  <a:schemeClr val="tx1"/>
                </a:solidFill>
              </a:rPr>
              <a:t>Sortieren</a:t>
            </a:r>
          </a:p>
          <a:p>
            <a:pPr algn="ctr">
              <a:defRPr/>
            </a:pPr>
            <a:r>
              <a:rPr lang="de-DE" sz="1500" dirty="0">
                <a:solidFill>
                  <a:schemeClr val="tx1"/>
                </a:solidFill>
              </a:rPr>
              <a:t>Zusammenfassen</a:t>
            </a:r>
          </a:p>
        </p:txBody>
      </p:sp>
      <p:sp>
        <p:nvSpPr>
          <p:cNvPr id="27" name="Rechteck 26"/>
          <p:cNvSpPr/>
          <p:nvPr/>
        </p:nvSpPr>
        <p:spPr>
          <a:xfrm>
            <a:off x="454025" y="3581400"/>
            <a:ext cx="2106613" cy="6762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Terme vereinfachen</a:t>
            </a:r>
          </a:p>
        </p:txBody>
      </p:sp>
      <p:cxnSp>
        <p:nvCxnSpPr>
          <p:cNvPr id="28" name="Gerade Verbindung mit Pfeil 27"/>
          <p:cNvCxnSpPr>
            <a:endCxn id="27" idx="0"/>
          </p:cNvCxnSpPr>
          <p:nvPr/>
        </p:nvCxnSpPr>
        <p:spPr>
          <a:xfrm>
            <a:off x="1506538" y="2593975"/>
            <a:ext cx="0" cy="987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hteck 37"/>
          <p:cNvSpPr/>
          <p:nvPr/>
        </p:nvSpPr>
        <p:spPr>
          <a:xfrm>
            <a:off x="727075" y="160338"/>
            <a:ext cx="2349500" cy="288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Rationale Zahlen</a:t>
            </a:r>
          </a:p>
        </p:txBody>
      </p:sp>
      <p:sp>
        <p:nvSpPr>
          <p:cNvPr id="40" name="Rechteck 39"/>
          <p:cNvSpPr/>
          <p:nvPr/>
        </p:nvSpPr>
        <p:spPr>
          <a:xfrm>
            <a:off x="6248400" y="153988"/>
            <a:ext cx="1944688" cy="288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Grundrechenarten</a:t>
            </a:r>
          </a:p>
        </p:txBody>
      </p:sp>
      <p:sp>
        <p:nvSpPr>
          <p:cNvPr id="41" name="Rechteck 40"/>
          <p:cNvSpPr/>
          <p:nvPr/>
        </p:nvSpPr>
        <p:spPr>
          <a:xfrm>
            <a:off x="3352800" y="149225"/>
            <a:ext cx="2698750" cy="300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Flächen</a:t>
            </a:r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1704975" y="449263"/>
            <a:ext cx="779463" cy="395287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/>
          <p:nvPr/>
        </p:nvCxnSpPr>
        <p:spPr>
          <a:xfrm flipH="1">
            <a:off x="4467225" y="442913"/>
            <a:ext cx="31750" cy="19685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/>
          <p:nvPr/>
        </p:nvCxnSpPr>
        <p:spPr>
          <a:xfrm flipH="1">
            <a:off x="6516688" y="468313"/>
            <a:ext cx="508000" cy="376237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hteck 48"/>
          <p:cNvSpPr/>
          <p:nvPr/>
        </p:nvSpPr>
        <p:spPr>
          <a:xfrm>
            <a:off x="681038" y="6308725"/>
            <a:ext cx="2743200" cy="3143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Funktionen</a:t>
            </a:r>
          </a:p>
        </p:txBody>
      </p:sp>
      <p:cxnSp>
        <p:nvCxnSpPr>
          <p:cNvPr id="50" name="Gerade Verbindung mit Pfeil 49"/>
          <p:cNvCxnSpPr/>
          <p:nvPr/>
        </p:nvCxnSpPr>
        <p:spPr>
          <a:xfrm>
            <a:off x="2114550" y="5875338"/>
            <a:ext cx="0" cy="395287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hteck 51"/>
          <p:cNvSpPr/>
          <p:nvPr/>
        </p:nvSpPr>
        <p:spPr>
          <a:xfrm>
            <a:off x="6248400" y="6334125"/>
            <a:ext cx="2224088" cy="288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Körper</a:t>
            </a:r>
          </a:p>
        </p:txBody>
      </p:sp>
      <p:cxnSp>
        <p:nvCxnSpPr>
          <p:cNvPr id="53" name="Gerade Verbindung mit Pfeil 52"/>
          <p:cNvCxnSpPr/>
          <p:nvPr/>
        </p:nvCxnSpPr>
        <p:spPr>
          <a:xfrm>
            <a:off x="7219950" y="5915025"/>
            <a:ext cx="0" cy="393700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hteck 44"/>
          <p:cNvSpPr/>
          <p:nvPr/>
        </p:nvSpPr>
        <p:spPr>
          <a:xfrm>
            <a:off x="3689350" y="6334125"/>
            <a:ext cx="2230438" cy="300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Prozent / Zinsrechnung</a:t>
            </a:r>
          </a:p>
        </p:txBody>
      </p:sp>
      <p:cxnSp>
        <p:nvCxnSpPr>
          <p:cNvPr id="46" name="Gerade Verbindung mit Pfeil 45"/>
          <p:cNvCxnSpPr/>
          <p:nvPr/>
        </p:nvCxnSpPr>
        <p:spPr>
          <a:xfrm>
            <a:off x="4805363" y="5873750"/>
            <a:ext cx="0" cy="395288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hteck 46"/>
          <p:cNvSpPr/>
          <p:nvPr/>
        </p:nvSpPr>
        <p:spPr>
          <a:xfrm>
            <a:off x="452438" y="2147888"/>
            <a:ext cx="2141537" cy="288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Aufstellen von Termen</a:t>
            </a:r>
          </a:p>
        </p:txBody>
      </p:sp>
      <p:pic>
        <p:nvPicPr>
          <p:cNvPr id="7215" name="Picture 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3" y="1187450"/>
            <a:ext cx="2708275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6" name="Picture 6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4651375"/>
            <a:ext cx="2432050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7" name="Gerade Verbindung mit Pfeil 56"/>
          <p:cNvCxnSpPr/>
          <p:nvPr/>
        </p:nvCxnSpPr>
        <p:spPr>
          <a:xfrm>
            <a:off x="4743450" y="4813300"/>
            <a:ext cx="4763" cy="222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hteck 62"/>
          <p:cNvSpPr/>
          <p:nvPr/>
        </p:nvSpPr>
        <p:spPr>
          <a:xfrm>
            <a:off x="6465888" y="1246188"/>
            <a:ext cx="2106612" cy="6762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Gleichungen aufstellen</a:t>
            </a:r>
          </a:p>
        </p:txBody>
      </p:sp>
      <p:sp>
        <p:nvSpPr>
          <p:cNvPr id="64" name="Ellipse 63"/>
          <p:cNvSpPr/>
          <p:nvPr/>
        </p:nvSpPr>
        <p:spPr>
          <a:xfrm>
            <a:off x="5708650" y="2314575"/>
            <a:ext cx="2109788" cy="24288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100" dirty="0">
                <a:solidFill>
                  <a:schemeClr val="tx1"/>
                </a:solidFill>
              </a:rPr>
              <a:t>Äquivalenzumformung</a:t>
            </a:r>
          </a:p>
        </p:txBody>
      </p:sp>
      <p:pic>
        <p:nvPicPr>
          <p:cNvPr id="7220" name="Picture 6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813" y="2144713"/>
            <a:ext cx="819150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feld 4"/>
          <p:cNvSpPr txBox="1">
            <a:spLocks noChangeArrowheads="1"/>
          </p:cNvSpPr>
          <p:nvPr/>
        </p:nvSpPr>
        <p:spPr bwMode="auto">
          <a:xfrm>
            <a:off x="1082675" y="639763"/>
            <a:ext cx="6769100" cy="3698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800" b="1" dirty="0" smtClean="0"/>
              <a:t>Prozente</a:t>
            </a:r>
            <a:endParaRPr lang="de-DE" altLang="de-DE" sz="1800" b="1" dirty="0" smtClean="0"/>
          </a:p>
        </p:txBody>
      </p:sp>
      <p:sp>
        <p:nvSpPr>
          <p:cNvPr id="6" name="Rechteck 5"/>
          <p:cNvSpPr/>
          <p:nvPr/>
        </p:nvSpPr>
        <p:spPr>
          <a:xfrm>
            <a:off x="3019425" y="1195388"/>
            <a:ext cx="1944688" cy="288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Prozente im Alltag</a:t>
            </a:r>
          </a:p>
        </p:txBody>
      </p:sp>
      <p:sp>
        <p:nvSpPr>
          <p:cNvPr id="8" name="Rechteck 7"/>
          <p:cNvSpPr/>
          <p:nvPr/>
        </p:nvSpPr>
        <p:spPr>
          <a:xfrm>
            <a:off x="6707188" y="3594100"/>
            <a:ext cx="1616075" cy="7286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Berechnen von fehlenden Größen</a:t>
            </a:r>
          </a:p>
        </p:txBody>
      </p:sp>
      <p:sp>
        <p:nvSpPr>
          <p:cNvPr id="9" name="Rechteck 8"/>
          <p:cNvSpPr/>
          <p:nvPr/>
        </p:nvSpPr>
        <p:spPr>
          <a:xfrm>
            <a:off x="582613" y="3546475"/>
            <a:ext cx="2076450" cy="6286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Prozente in Sachsituationen</a:t>
            </a:r>
          </a:p>
        </p:txBody>
      </p:sp>
      <p:sp>
        <p:nvSpPr>
          <p:cNvPr id="6152" name="Textfeld 15"/>
          <p:cNvSpPr txBox="1">
            <a:spLocks noChangeArrowheads="1"/>
          </p:cNvSpPr>
          <p:nvPr/>
        </p:nvSpPr>
        <p:spPr bwMode="auto">
          <a:xfrm>
            <a:off x="7092950" y="6027738"/>
            <a:ext cx="1655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de-DE" altLang="de-DE" sz="1600"/>
          </a:p>
          <a:p>
            <a:pPr algn="ctr" eaLnBrk="1" hangingPunct="1"/>
            <a:endParaRPr lang="de-DE" altLang="de-DE" sz="1600"/>
          </a:p>
        </p:txBody>
      </p:sp>
      <p:cxnSp>
        <p:nvCxnSpPr>
          <p:cNvPr id="39" name="Gerade Verbindung mit Pfeil 38"/>
          <p:cNvCxnSpPr/>
          <p:nvPr/>
        </p:nvCxnSpPr>
        <p:spPr>
          <a:xfrm flipH="1">
            <a:off x="2789238" y="4076700"/>
            <a:ext cx="3727450" cy="98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mit Pfeil 54"/>
          <p:cNvCxnSpPr/>
          <p:nvPr/>
        </p:nvCxnSpPr>
        <p:spPr>
          <a:xfrm flipV="1">
            <a:off x="2789238" y="2282825"/>
            <a:ext cx="3425825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mit Pfeil 57"/>
          <p:cNvCxnSpPr/>
          <p:nvPr/>
        </p:nvCxnSpPr>
        <p:spPr>
          <a:xfrm>
            <a:off x="2746375" y="4687888"/>
            <a:ext cx="768350" cy="122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mit Pfeil 61"/>
          <p:cNvCxnSpPr/>
          <p:nvPr/>
        </p:nvCxnSpPr>
        <p:spPr>
          <a:xfrm flipH="1">
            <a:off x="2627313" y="1646238"/>
            <a:ext cx="323850" cy="269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hteck 22"/>
          <p:cNvSpPr/>
          <p:nvPr/>
        </p:nvSpPr>
        <p:spPr>
          <a:xfrm>
            <a:off x="6516688" y="1781175"/>
            <a:ext cx="1584325" cy="4953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Zuordnen von Werten</a:t>
            </a:r>
          </a:p>
        </p:txBody>
      </p:sp>
      <p:cxnSp>
        <p:nvCxnSpPr>
          <p:cNvPr id="25" name="Gerade Verbindung mit Pfeil 24"/>
          <p:cNvCxnSpPr/>
          <p:nvPr/>
        </p:nvCxnSpPr>
        <p:spPr>
          <a:xfrm>
            <a:off x="7775575" y="2457450"/>
            <a:ext cx="0" cy="8302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>
            <a:off x="1789113" y="2655888"/>
            <a:ext cx="0" cy="86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hteck 35"/>
          <p:cNvSpPr/>
          <p:nvPr/>
        </p:nvSpPr>
        <p:spPr>
          <a:xfrm>
            <a:off x="3930650" y="4452938"/>
            <a:ext cx="1989138" cy="7556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Auswerten/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Darstellen</a:t>
            </a:r>
          </a:p>
        </p:txBody>
      </p:sp>
      <p:sp>
        <p:nvSpPr>
          <p:cNvPr id="24" name="Rechteck 23"/>
          <p:cNvSpPr/>
          <p:nvPr/>
        </p:nvSpPr>
        <p:spPr>
          <a:xfrm>
            <a:off x="671513" y="1973263"/>
            <a:ext cx="1987550" cy="647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Prozente in verschiedene Formen</a:t>
            </a:r>
          </a:p>
        </p:txBody>
      </p:sp>
      <p:cxnSp>
        <p:nvCxnSpPr>
          <p:cNvPr id="33" name="Gerade Verbindung mit Pfeil 32"/>
          <p:cNvCxnSpPr/>
          <p:nvPr/>
        </p:nvCxnSpPr>
        <p:spPr>
          <a:xfrm flipV="1">
            <a:off x="3078163" y="2130425"/>
            <a:ext cx="3170237" cy="247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/>
          <p:nvPr/>
        </p:nvCxnSpPr>
        <p:spPr>
          <a:xfrm flipH="1">
            <a:off x="6215063" y="4487863"/>
            <a:ext cx="766762" cy="3714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4" name="AutoShape 25" descr="data:image/jpeg;base64,/9j/4AAQSkZJRgABAQAAAQABAAD/2wCEAAkGBgwRERUSDxEQEhAQEBUQERAYFxoTFxIQFRQVFBMREhgYJyogFxkmGRITHy8gIyctLiwsFR4xQTAqNSYrLCkBCQoKDgwOGg8PGiwkHiI1Li0qKiwpNS8vLy4sNSwsNTA1KSo1KSwsNCwsLDUxKikpLCwqKTIsLzQsLCwpKSwsLP/AABEIAMABBgMBIgACEQEDEQH/xAAbAAEAAgMBAQAAAAAAAAAAAAAAAgYEBQcDAf/EAEMQAAEDAQQFCQUFBwMFAAAAAAEAAgMRBBIhMQUGE2GRIjIzNEFRUnOyB2JxgbMjJHKh0RRCY3SCkrEVNcEWJVPS8P/EABsBAQACAwEBAAAAAAAAAAAAAAAEBQECAwYH/8QAMREAAgECAggEBgMBAQAAAAAAAAECAxEEMQUSMjM0QXGxIVHB8BMUcoGCoSJSYZEV/9oADAMBAAIRAxEAPwDtOwZ4W8AmwZ4W8ApogIbBnhbwCbBnhbwCmiAhsGeFvAJsGeFvAKaICGwZ4W8AmwZ4W8ApogIbBnhbwCbBnhbwCmiAhsGeFvAJsGeFvAKaICGwZ4W8AmwZ4W8ApogIbBnhbwCbBnhbwCmiAhsGeFvAJsGeFvAKaICGwZ4W8AmwZ4W8ApogIbBnhbwCbBnhbwCmiAhsGeFvAJsGeFvAKaICGwZ4W8AmwZ4W8ApogIbBnhbwCbBnhbwCmiAhsGeFvAJsGeFvAKaICGwZ4W8AmwZ4W8ApogIbBnhbwCKaIDBZNObQ5l5hibGHuFwhwc80YA+9Q8yQnDCre9ZH7Yy/co+9QuHJNCAQCQcjzm8V7UWLJ1hnkS+uFAZG03Hgm03HgpIgI7TceCbTceC1lr1gZHfqxxEbrpxGJ3LMtVsuHIc29iaH4DDErfUkafEj4+OR77TceCbTceCg20txrhQ04uLAeISC1MfW6a0ofkcj+RWtmbayJ7TceCbTceCkiwZI7TceCbTceCkiAjtNx4JtNx4KSICO03Hgm03HgpIgI7TceCbTceCkiAjtNx4JtNx4KSICO03Hgm03HgpIgI7TceCbTceCkiAjtNx4JtNx4KSICO03Hgm03HgpIgI7TceC+h1e9fUQBERAEREB5i1RF5jD2bQNDzHeF4NOAcW5gb14ydYZ5EvrhWLZ9DuZaXTX+S9znUq4klzI23S0m6KbMG8ADkOw3vV0BFpab7zehl5NRRtHw83BAZ6KOz95yBm8oDWWvV9kl+r3DaOvHAYfBbCaFpzJFRdIBpUdy5jrXou1uktZZBaHF01Yy2N7qi4zFhAxFe5X7S+jHyk3Qw/Ylovta4OJOLOVW7UdtCMcjSiy5tk6ej6VJQeuv55/5k/P/TPNjZWuOdaVzo68K/NShga3m1plnWgGQC0xht1913aXLnIHJ5oa2jKl9BJW9jcGObqUWx0TE9sZDmvaTI9wDyHOulxLbxBNcKdqxrNkeeHjCOspJ9DMREcK94Q4hFHZ+85Nn7zkBJFHZ+85Nn7zkBJFHZ+85BH7zkBJFyP/AK10i+R7XSuo2RzRdNzAOIGXwW1htlqcK/tE/wDe79VJ+WazZrc6Oi5bbdO2yLKeY/F7v1W59nesVrtb52zvq2JsRZ3guMgdU9vNCxKg4x1rmbl5RR2fvOTZ+85RzJJFHZ+85Nn7zkBJFHZ+85Nn7zkBJFHZ+85Nn7zkBJFHZ+85fWtp2koD6iIgCIiALFk6wzyJfXCsSDSjza3wuLLgwYG0c7COJ5dJR1WYyECre7HEV93zA2loo7kwy40NDy4cj2oDORfL+48EDtx4IDUW3T7o9pyAdk67nSu/LBbOWUg0FBRt4k1PbQAAfNa+12GxOLw+QAvdV4vtBB7sclm2mWAECR7WuPNq+4SO2mIJGSiU4Yi8tZ+HL9/55WB8/bm0rQ9gwpQuLb1ATTs7U/1Bnc7AVy929SmdaL1/ZmUpSgqDhUUIFBSmWGCi6CIZgAGjc6Cp5I+eQ71vq1uTQPSKStcCCDQg0z+SkgaBXean4/8AwQld1e3iAi+X9x4Jf3Hgsg+ovl/ceCX9x4ID6voUb+48ED9x4IDg8HTyec/1lW6x835KowdPJ5r/AFlW6x835K2kczVacyW19kPS2v8ABB6plqtOZLaeyI/a2rPmQf5mWlTdP3zMrM6Yi8LXbo4mF8hIa2lTTvIA/Mha8a0Wc80Od8Lv6qkq4qjRdpysyRCjOavFG3Ran/qOP/xyfl+qidabMOcHN+N39Vx/9DDf37m/ytX+puEXhZLbHKwPjJLHVoaHsJB/MFe1/ceCmxkpJNZM4NNOzPqL5f3Hgl/ceCyYPqL5f3HgvoPxQBERAEREAosWTrDPIl9cKyTI2obUXiC4NriWggEgdwLm8QsaTrDPIl9cKAykREBz3WPVy2yG07OFztrLeZi3lCgxxP8AlXW1WB0j8XuawxbNwF3lVOIN4Ggp3UzWq0lrFPGZbrYyIn3RUHEUGeO9byRzy660hvJvVIrXGlPh3/ELlHHRqtxjnHw9PQ6yoSik3z9+prpNH2hzg0n7Nr3km+QXMdPHIBTcxr257sivOGwTuJOLQJnnFxdeAtIcx1DzbrGkDvvBZzNIktrdGN0ZnFxYH4AAkihRmk6i9cN00pjjeLBIBTuoaV3LKxlPK/6Y+DPyPPQ1imjB2jnEkNGLr/KAN5wwGdRniadi2KxDpA1pcNQSHUJNKGlQQMfnRZi2VRVG2jSUHHM+IiLY1CIiAL6F8X0IDgsHTyec/wBZVusfN+SqMHTyec/1lW6x835K2kczVacyW19kPS2v8EHqmWq05ktr7Ieltf4IPVMtKm6fvmZWZc9b+pyf0fUaqfotXDW/qcn9H1Gqn6LXhdK8THou7L3Bbh9fRG7OSr+lM1YDkq/pTNV1bIkUNou2qXU4vg/6j1t1qNUupxfB/wBR6269fhOHp9F2KOvvZdX3CIiknEIiIAiIgCIiA1kehXC1m07Vzr0b4zGQ3ktOxutY4Ct0GJ7qEnGQr1fEf2lpvOxhlwwoOXDlgs5YsnWGeRL64UBkXN5X0N3lfUQGmtzNF1ftXMBLqyVc4AOw51DQdi2NqkhwEgvYV5hfQZEmgNB8VWdMat2qUz3A37WS82rgMKDPuyVktVgEhqXOHIuihIxrWpAPKG4rRUaavZLxz8CbNQSj/Nv75Ze/sezo43DEMINHZA9lA7gM18MEdLoDQCMKU8N2o+WHwWHJoskno8a9hqasDbhI/dFPyb3Yxj0Q4OaS5pukHIi7R7n0bdpXnUqe6uNaLOpF8jlaNtozI7FEABdBukkEgYEmtR3dmXcvchESMVHJHBybzI3N5S5vKki2MEbm8pc3lSRARubyvoZvK+r6EBwWDp5PNf6yrdY+b8lUYOnk85/rKt1j5vyVtI5mq05ktp7Ih9ras+ZB/mZavTmS2vsh6W1/gg9Uy0qbp++ZlZlx1ub90kxP7n1Gqo6LVw1v6nJ/R9Rqp+i14XSvEx6Luy9wW4fX0Ruzkq/pTNWA5Kv6UzVdWyJFDaLrqm37nFicn/Uettc3larVLqcXwf8AUetuvX4Th6fRdijr72XV9yNzeUubypIpJxI3N5UgPiiIAiIgCIiA1TNKP/azDficy443QPtI3NERAfyq4h7jW6BymCtc/Z09bS0XX8mGXGmBq+HmntWfRYsnWGeRL64UBkbTc7gm03O4KSICO03O4JtNzuCkiAjtNzuCbTc7gpIgI7Tc7gm03O4KSICO03O4LEtmmIIiA8kOcKgUpUZdqzVUddOmi8s+pQ8bWlRoucc/DuDeDT0Zya48EOnGdrHfktFo3JZNsyVUsdXavf8AQNm3WOzVDSSC4hoGBxJoBgVsRJudwXPGdPH5zPUF0YZqfo/EzrqWvyBwWDp5PNf6yrdY+b8lUYOnk85/rKt1j5vyXqJHM1WnMltPZG6ktqz5kH+Zlq9OZLa+yHpbX+CD1TLSpun75mVmXHW5/wB0kwP7nZ/EaqjotXDW/qcn9H1Gqn6LXhdK8THou7L3Bbh9fRG7OSr+lM1YDkq/pTNV1bIkUNoumqb/ALnFgcn9n8R69NJazWWB4jkLr5aH3aAckkgGpIGbTwUdUupxfB/1Hqn+0Drzf5WP6ky9hglehT+ldkV1KjGtiZRlld9y1jW2E5RyHh+qHWyIZxyDgqtovJe2kOapeqiV8pRva37LJZ9b7G97Y6uD3uDWjA1ccAOSSt011e9cl0R12Dz2eoLraw1Yh42hCjJKPNBERakAIiIDyba4i8xh7DI0XjHeF4NwxLcwMRxC8pOsM8iX1wrxhsMv7Q6V5jLKUiaAWlgIZfL+x7yW87saGgAcouk6L7y03nYwy4VwHLhy7kBnL6qRaNP2nbSMvm6yV7BSo5LXEDLcFnwzSOFb7/7ipHwGs2RPmVeyRaF8VStdumZk9/8AcV66saYnmmcyR1WtjvAb7zRmfiViVFpXubRxClJRsWhF8ubzxS5vPFcCSfUXy5vPFLm88UB9VR106aLyz6lbbm88VUdcx9rFn0Z9SrdJ8M/t3QGjclk2zJY2jclk2zJUcdgGgZ08fnM9QXRhmucN6ePzWeoLooZvPFWeiMp9UDg8HTyec/1lW6x835KowdPJ5r/WVbrHzfkvYyOZqtOZLa+yHpbX+CD1TLVacyW09kQ+1tWfMg/zMtKm6fvmZWZdNb+pyf0fUaqfotW7W5v3STE/ufUaqjoteF0rxMei7svcFuH19Ebs5Kv6UzVgOSr+lM1XVsiRQ2i7apdTi+D/AKj1T/aB15v8rH9SZW/VNv3OLE5P+o9U/X8ffW/yzPqTL2OC3EPpXZETCcXP8u5PReS9tIc1eOi8l7aQ5qmE17Zo9Eddg89nqC62uSaJ67B57PUF1sD4rSRB0ptR6BERalSEREAWLJ1hnkS+uFNvJt7hu7MxF7c714OaCScqcrLdnjQeb5vvLRR2EMuNMDy4cu9AUa0dZm8+T1uW+smS0M/WZfPk9ZW+smSspZIp45sw9J5JqT1iTyj6mppPJNSj94kz6I+pq1lu2b096iw6z6b/AGOzPtFy/sywXK3a3ntZnuvV+Sp8HtNtEvRxxN3EOP8Ayt17TXf9snwOcXZ/GjXMNB9irW/E95orB0KuGdScbu7X6RfjrnpGlbsH9rv/AGWJP7UJ4ufHG7cA4f5Kw3c1VLTeZRk+jgsPUlaUEdv1e0v+1WaO0Xbm1aTdrWlHFufyWh106aLyz6ll+z13/bbPgeY7s/iPWHrmftYs+jPqVfpLhn9u6PIYmChWnGOSbS/6NG5LJtmSxtG5LJtmSo47BwNAzp4/OZ6gujDNc4b08fms9QXRQ/ceCs9EZT6oHB4Onk85/rKt1j5vyVRg6eTzX+sq3WPm/JexkczVacyW19kPS2v8EHqmWq05ktp7Ij9ras+ZB/mZaVN0/fMysy6a39Tk/o+o1U/Rat2tzvukmB/c7P4jVUdFrwuleJj0Xdl7gtw+vojdnJV/SmasByVf0pmq6tkSKG0XbVLqcXwf9R6p/tA683+Vj+pMrfqm77nFgcn9n8R6p+v5++t/lmfUmXscFuIfSuyImE4uf5dyei8l7aQ5q8dF5L20hzVMJr2zR6I67B57PUF1tcj0T12Dz2eoLrgPxWkiDpTaj0CIi1KkIiIAsWTrDPIl9cK9RbIS8xB7NqG3jHeF4Nw5RbnTEY7wvKTrDPIl9cKAoVo6zN58nrct9ZMlobR1mbz5PW5b6yZKylkinjmzD0nkmpPWJPKPqamk8k1J6xJ5R9TVrLds3p71GZ7Tv9sn+MX1o1y/QfYuoe07/bJ/jF9aNcv0H2KseZ9G0NwUvqfZFndzVUtN5lW13NVS03mUZYYTbOu+zz/bbN+B31HrD106aLyz6lmezz/bbN+B31HrD106aLyz6lX6S4Z/bujxGM4ip9Uu7Pmjclk2zJY2jclk2zJUkdgimgZ08fnM9QXRhmucs6ePzmeoLowzVnojKfVA4LB08nnP9ZVusfN+SqMHTyec/wBZVusfN+S9jI5mq05ktr7Ieltf4IPVMtVpzJbX2Q9La/wQeqZaVN0/fMysy5639Tk/o+o1U/RauGt/U5P6PqNVP0WvC6V4mPRd2XuC3D6+iN2clX9KZqwHJV/Smarq2RIobRdtUupxfB/1Hqn+0Drzf5WP6kyuGqXU4vg/6j1T/aB15v8AKx/UmXscFuIfSuyImE4uf5dyWi8l7aQ5q8dF5L20hzVMJr2zR6I67B57PUF1tck0R12Dz2eoLra0kQdKbUegREWpUhERAa6LRbxOZL7bhe6UNu0dfdFHFQurQtownLtHhx9JtFhz7+1ma6haKOoADdJAFO9reCzUQGkfqjZi4uvS3nEucbwNXE1JNR3rJGhGtHJca4Z93bluWzVd0p/qbhI6zxyRvJutF6I1LGvuuoTTZlzm9odhi1b/ABJeZy+FDyMyfVyJ+b3/ACp+ijZNWIIiXRvma4ihcHAGmdMvhwXvo2G1Ne8zPc5rqloNyjDtZaBt0A02ZiGNcu+tdgjqSatcyqUE7pGp0jq1DaI3RTyWh8b6Xml9K0IcDgOwgH5LS2f2YWKM1ZNaRuJYR6a/mrgsLTNlkliuMzMkJP4GzRukr3i4HYduXatLE2li61GLjTk0vI1B1Iiy2sl2m6teFKLBm9ltheavmtJ90FgHpr+aztI2DSPKjhcRFsi1t0Rtx2bubeNWybQtOILaCnaVutGibZjbXr959L10uDLxuB9zk3rtMvzzQ6R0hiY5TZi2HV6KCNsUMk7I2CjWh+WNTmO8k/NfLVq3DLQyPmc4YBxcCQO7JbVFpOnGcdWSuiHKTk3J5s1kGgI2ZOf86fopO0M1w5TjXHLurhnuotfrBoq1yyP2JdcmszbO+j7l0F0j3vbjUOoGsBGP2tf3cJwQ6TM3Lc9kO0xxiNGN2lLpzofsq1FRjic1w+Uo5apg9G6pWa9eLpSQajEChGRFAs3/AEw/+e0f3j9FmoutKjCkrQVgVN3s0sF4ua+0NJJcRea4VOJ5wrmssanRtFGyPzGdMqi9l20qrCq9bWaQZtJG1+2liF1hDnxsFojYLofVtXQueScgR8xJ+LPzMWR42rUCzSc6Wb5XR/kFZGhtSrLZbxgktDXSXQ918VcG1ujKn7x7O1Z+iIrULxtDnE8kMabmDQxtS64OfeLq9mGGC2COpJqzYsa60aDZI0sklncx2bS8UwNR2d4CxIdULOzmvl+Zaf8AhbxarWCy2h4idACXwTbe6H3A+7FIBG7sIcXBuOAvV7FDq4alVetON2doVpwVovwPv+gtrS+btBTvrjWu7L81iy6nWdx5T5fgC0f8LFs9g0lEGsEjwwbR8stWSC890rnvo/lChcwgCooKUFMd5oaWd8LHzi7JINoWZbMONWx40NQ0gGorWuS0eCoPOJssRUWTPKz6DZG0MjlnaxuTQ8UFTU9neSsPSGptlncHyPnMgaG374JugkhtCKZuPFb1FKilFWjkaRqzjLWT8TRwapQsykk+d39EfqrG4Ue91e2lKfKq99NC1uLW2dhBaHyCW80Nv7KZjWOBNa33RnIjgoxNt7pL5L2RhzLsRMZq0veJL9KmoZcIo7PvW12dPmaudzEs+oljY8SX5y9pvNN4CjhkRQLe2az3ARfkfU1q41p8F6osHOpVnUd5u4REQ5hERAEREAREQBERAEREAREQBERAEREAREQBERAEREAREQBERAEREAREQBERAEREARE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pic>
        <p:nvPicPr>
          <p:cNvPr id="6165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5241925"/>
            <a:ext cx="995363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6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3" y="1057275"/>
            <a:ext cx="1165225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7" name="Picture 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5248275"/>
            <a:ext cx="10572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Ellipse 2054"/>
          <p:cNvSpPr/>
          <p:nvPr/>
        </p:nvSpPr>
        <p:spPr>
          <a:xfrm>
            <a:off x="374650" y="2773363"/>
            <a:ext cx="1330325" cy="6286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500" dirty="0">
                <a:solidFill>
                  <a:schemeClr val="tx1"/>
                </a:solidFill>
              </a:rPr>
              <a:t>Brüche</a:t>
            </a:r>
          </a:p>
          <a:p>
            <a:pPr algn="ctr">
              <a:defRPr/>
            </a:pPr>
            <a:r>
              <a:rPr lang="de-DE" sz="1500" dirty="0">
                <a:solidFill>
                  <a:schemeClr val="tx1"/>
                </a:solidFill>
              </a:rPr>
              <a:t>Prozent-zahlen</a:t>
            </a:r>
          </a:p>
        </p:txBody>
      </p:sp>
      <p:sp>
        <p:nvSpPr>
          <p:cNvPr id="60" name="Ellipse 59"/>
          <p:cNvSpPr/>
          <p:nvPr/>
        </p:nvSpPr>
        <p:spPr>
          <a:xfrm>
            <a:off x="5673725" y="2460625"/>
            <a:ext cx="1809750" cy="82708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500" dirty="0">
                <a:solidFill>
                  <a:schemeClr val="tx1"/>
                </a:solidFill>
              </a:rPr>
              <a:t>Grundwert</a:t>
            </a:r>
          </a:p>
          <a:p>
            <a:pPr algn="ctr">
              <a:defRPr/>
            </a:pPr>
            <a:r>
              <a:rPr lang="de-DE" sz="1500" dirty="0">
                <a:solidFill>
                  <a:schemeClr val="tx1"/>
                </a:solidFill>
              </a:rPr>
              <a:t>Prozentwert</a:t>
            </a:r>
          </a:p>
          <a:p>
            <a:pPr algn="ctr">
              <a:defRPr/>
            </a:pPr>
            <a:r>
              <a:rPr lang="de-DE" sz="1500" dirty="0">
                <a:solidFill>
                  <a:schemeClr val="tx1"/>
                </a:solidFill>
              </a:rPr>
              <a:t>Prozentsatz</a:t>
            </a:r>
          </a:p>
        </p:txBody>
      </p:sp>
      <p:sp>
        <p:nvSpPr>
          <p:cNvPr id="61" name="Ellipse 60"/>
          <p:cNvSpPr/>
          <p:nvPr/>
        </p:nvSpPr>
        <p:spPr>
          <a:xfrm>
            <a:off x="6994525" y="4584700"/>
            <a:ext cx="1560513" cy="7350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500" dirty="0">
                <a:solidFill>
                  <a:schemeClr val="tx1"/>
                </a:solidFill>
              </a:rPr>
              <a:t>Dreisatz</a:t>
            </a:r>
          </a:p>
          <a:p>
            <a:pPr algn="ctr">
              <a:defRPr/>
            </a:pPr>
            <a:r>
              <a:rPr lang="de-DE" sz="1500" dirty="0">
                <a:solidFill>
                  <a:schemeClr val="tx1"/>
                </a:solidFill>
              </a:rPr>
              <a:t>Formel</a:t>
            </a:r>
          </a:p>
        </p:txBody>
      </p:sp>
      <p:pic>
        <p:nvPicPr>
          <p:cNvPr id="6171" name="Picture 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963" y="1195388"/>
            <a:ext cx="8905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2" name="Picture 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225" y="2811463"/>
            <a:ext cx="1162050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hteck 26"/>
          <p:cNvSpPr/>
          <p:nvPr/>
        </p:nvSpPr>
        <p:spPr>
          <a:xfrm>
            <a:off x="582613" y="4768850"/>
            <a:ext cx="2106612" cy="6762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Prozente auf und ab</a:t>
            </a:r>
          </a:p>
        </p:txBody>
      </p:sp>
      <p:cxnSp>
        <p:nvCxnSpPr>
          <p:cNvPr id="28" name="Gerade Verbindung mit Pfeil 27"/>
          <p:cNvCxnSpPr/>
          <p:nvPr/>
        </p:nvCxnSpPr>
        <p:spPr>
          <a:xfrm>
            <a:off x="1789113" y="4322763"/>
            <a:ext cx="0" cy="431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>
            <a:off x="374650" y="4810125"/>
            <a:ext cx="0" cy="431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 flipV="1">
            <a:off x="2965450" y="4870450"/>
            <a:ext cx="0" cy="3127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77" name="Textfeld 3"/>
          <p:cNvSpPr txBox="1">
            <a:spLocks noChangeArrowheads="1"/>
          </p:cNvSpPr>
          <p:nvPr/>
        </p:nvSpPr>
        <p:spPr bwMode="auto">
          <a:xfrm>
            <a:off x="46038" y="5241925"/>
            <a:ext cx="635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DE" altLang="de-DE" sz="1000">
                <a:latin typeface="Arial" charset="0"/>
              </a:rPr>
              <a:t>-15%</a:t>
            </a:r>
          </a:p>
        </p:txBody>
      </p:sp>
      <p:sp>
        <p:nvSpPr>
          <p:cNvPr id="6178" name="Textfeld 33"/>
          <p:cNvSpPr txBox="1">
            <a:spLocks noChangeArrowheads="1"/>
          </p:cNvSpPr>
          <p:nvPr/>
        </p:nvSpPr>
        <p:spPr bwMode="auto">
          <a:xfrm>
            <a:off x="2789238" y="5195888"/>
            <a:ext cx="635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DE" altLang="de-DE" sz="1000">
                <a:latin typeface="Arial" charset="0"/>
              </a:rPr>
              <a:t>+17%</a:t>
            </a:r>
          </a:p>
        </p:txBody>
      </p:sp>
      <p:sp>
        <p:nvSpPr>
          <p:cNvPr id="38" name="Rechteck 37"/>
          <p:cNvSpPr/>
          <p:nvPr/>
        </p:nvSpPr>
        <p:spPr>
          <a:xfrm>
            <a:off x="727075" y="160338"/>
            <a:ext cx="2349500" cy="288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Zuordnungen / Dreisatz</a:t>
            </a:r>
          </a:p>
        </p:txBody>
      </p:sp>
      <p:sp>
        <p:nvSpPr>
          <p:cNvPr id="40" name="Rechteck 39"/>
          <p:cNvSpPr/>
          <p:nvPr/>
        </p:nvSpPr>
        <p:spPr>
          <a:xfrm>
            <a:off x="6248400" y="153988"/>
            <a:ext cx="1944688" cy="288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Diagramme erstellen</a:t>
            </a:r>
          </a:p>
        </p:txBody>
      </p:sp>
      <p:sp>
        <p:nvSpPr>
          <p:cNvPr id="41" name="Rechteck 40"/>
          <p:cNvSpPr/>
          <p:nvPr/>
        </p:nvSpPr>
        <p:spPr>
          <a:xfrm>
            <a:off x="3352800" y="149225"/>
            <a:ext cx="2698750" cy="300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Rechnen mit Dezimalzahlen</a:t>
            </a:r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1704975" y="449263"/>
            <a:ext cx="779463" cy="395287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/>
          <p:nvPr/>
        </p:nvCxnSpPr>
        <p:spPr>
          <a:xfrm flipH="1">
            <a:off x="4467225" y="442913"/>
            <a:ext cx="31750" cy="19685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/>
          <p:nvPr/>
        </p:nvCxnSpPr>
        <p:spPr>
          <a:xfrm flipH="1">
            <a:off x="6516688" y="468313"/>
            <a:ext cx="508000" cy="376237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hteck 48"/>
          <p:cNvSpPr/>
          <p:nvPr/>
        </p:nvSpPr>
        <p:spPr>
          <a:xfrm>
            <a:off x="681038" y="6308725"/>
            <a:ext cx="2743200" cy="3143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Wahrscheinlichkeitsrechnung</a:t>
            </a:r>
          </a:p>
        </p:txBody>
      </p:sp>
      <p:cxnSp>
        <p:nvCxnSpPr>
          <p:cNvPr id="50" name="Gerade Verbindung mit Pfeil 49"/>
          <p:cNvCxnSpPr/>
          <p:nvPr/>
        </p:nvCxnSpPr>
        <p:spPr>
          <a:xfrm>
            <a:off x="2114550" y="5875338"/>
            <a:ext cx="0" cy="395287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hteck 51"/>
          <p:cNvSpPr/>
          <p:nvPr/>
        </p:nvSpPr>
        <p:spPr>
          <a:xfrm>
            <a:off x="6248400" y="6334125"/>
            <a:ext cx="2224088" cy="288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Wachstumsfunktionen</a:t>
            </a:r>
          </a:p>
        </p:txBody>
      </p:sp>
      <p:cxnSp>
        <p:nvCxnSpPr>
          <p:cNvPr id="53" name="Gerade Verbindung mit Pfeil 52"/>
          <p:cNvCxnSpPr/>
          <p:nvPr/>
        </p:nvCxnSpPr>
        <p:spPr>
          <a:xfrm>
            <a:off x="7219950" y="5915025"/>
            <a:ext cx="0" cy="393700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hteck 44"/>
          <p:cNvSpPr/>
          <p:nvPr/>
        </p:nvSpPr>
        <p:spPr>
          <a:xfrm>
            <a:off x="3689350" y="6334125"/>
            <a:ext cx="2230438" cy="300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Zinsrechnung</a:t>
            </a:r>
          </a:p>
        </p:txBody>
      </p:sp>
      <p:cxnSp>
        <p:nvCxnSpPr>
          <p:cNvPr id="46" name="Gerade Verbindung mit Pfeil 45"/>
          <p:cNvCxnSpPr/>
          <p:nvPr/>
        </p:nvCxnSpPr>
        <p:spPr>
          <a:xfrm>
            <a:off x="4805363" y="5873750"/>
            <a:ext cx="0" cy="395288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738" y="5156200"/>
            <a:ext cx="15557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13" y="484188"/>
            <a:ext cx="2201862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feld 4"/>
          <p:cNvSpPr txBox="1">
            <a:spLocks noChangeArrowheads="1"/>
          </p:cNvSpPr>
          <p:nvPr/>
        </p:nvSpPr>
        <p:spPr bwMode="auto">
          <a:xfrm>
            <a:off x="1082675" y="639763"/>
            <a:ext cx="6769100" cy="3698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800" b="1" smtClean="0"/>
              <a:t>Dreiecke</a:t>
            </a:r>
          </a:p>
        </p:txBody>
      </p:sp>
      <p:sp>
        <p:nvSpPr>
          <p:cNvPr id="8" name="Rechteck 7"/>
          <p:cNvSpPr/>
          <p:nvPr/>
        </p:nvSpPr>
        <p:spPr>
          <a:xfrm>
            <a:off x="6773863" y="3016250"/>
            <a:ext cx="1616075" cy="7286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Bestimmung fehlender Größen</a:t>
            </a:r>
          </a:p>
        </p:txBody>
      </p:sp>
      <p:sp>
        <p:nvSpPr>
          <p:cNvPr id="2056" name="Textfeld 15"/>
          <p:cNvSpPr txBox="1">
            <a:spLocks noChangeArrowheads="1"/>
          </p:cNvSpPr>
          <p:nvPr/>
        </p:nvSpPr>
        <p:spPr bwMode="auto">
          <a:xfrm>
            <a:off x="7092950" y="6027738"/>
            <a:ext cx="1655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de-DE" altLang="de-DE" sz="1600"/>
          </a:p>
          <a:p>
            <a:pPr algn="ctr" eaLnBrk="1" hangingPunct="1"/>
            <a:endParaRPr lang="de-DE" altLang="de-DE" sz="1600"/>
          </a:p>
        </p:txBody>
      </p:sp>
      <p:cxnSp>
        <p:nvCxnSpPr>
          <p:cNvPr id="58" name="Gerade Verbindung mit Pfeil 57"/>
          <p:cNvCxnSpPr/>
          <p:nvPr/>
        </p:nvCxnSpPr>
        <p:spPr>
          <a:xfrm>
            <a:off x="5919788" y="1341438"/>
            <a:ext cx="584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mit Pfeil 61"/>
          <p:cNvCxnSpPr/>
          <p:nvPr/>
        </p:nvCxnSpPr>
        <p:spPr>
          <a:xfrm flipH="1">
            <a:off x="2265363" y="1547813"/>
            <a:ext cx="523875" cy="909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hteck 22"/>
          <p:cNvSpPr/>
          <p:nvPr/>
        </p:nvSpPr>
        <p:spPr>
          <a:xfrm>
            <a:off x="6567488" y="1187450"/>
            <a:ext cx="1584325" cy="2984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Winkelsumme</a:t>
            </a:r>
          </a:p>
        </p:txBody>
      </p:sp>
      <p:cxnSp>
        <p:nvCxnSpPr>
          <p:cNvPr id="25" name="Gerade Verbindung mit Pfeil 24"/>
          <p:cNvCxnSpPr/>
          <p:nvPr/>
        </p:nvCxnSpPr>
        <p:spPr>
          <a:xfrm flipH="1">
            <a:off x="7519988" y="2403475"/>
            <a:ext cx="0" cy="441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 flipH="1">
            <a:off x="1704975" y="3016250"/>
            <a:ext cx="12700" cy="1073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hteck 35"/>
          <p:cNvSpPr/>
          <p:nvPr/>
        </p:nvSpPr>
        <p:spPr>
          <a:xfrm>
            <a:off x="6567488" y="4400550"/>
            <a:ext cx="1989137" cy="7556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Aufgaben im Sachzusammenhang</a:t>
            </a:r>
          </a:p>
        </p:txBody>
      </p:sp>
      <p:sp>
        <p:nvSpPr>
          <p:cNvPr id="24" name="Rechteck 23"/>
          <p:cNvSpPr/>
          <p:nvPr/>
        </p:nvSpPr>
        <p:spPr>
          <a:xfrm>
            <a:off x="711200" y="2520950"/>
            <a:ext cx="1987550" cy="647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Arten von Dreiecken</a:t>
            </a:r>
          </a:p>
        </p:txBody>
      </p:sp>
      <p:cxnSp>
        <p:nvCxnSpPr>
          <p:cNvPr id="37" name="Gerade Verbindung mit Pfeil 36"/>
          <p:cNvCxnSpPr/>
          <p:nvPr/>
        </p:nvCxnSpPr>
        <p:spPr>
          <a:xfrm>
            <a:off x="7578725" y="3903663"/>
            <a:ext cx="0" cy="3714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5" name="AutoShape 25" descr="data:image/jpeg;base64,/9j/4AAQSkZJRgABAQAAAQABAAD/2wCEAAkGBgwRERUSDxEQEhAQEBUQERAYFxoTFxIQFRQVFBMREhgYJyogFxkmGRITHy8gIyctLiwsFR4xQTAqNSYrLCkBCQoKDgwOGg8PGiwkHiI1Li0qKiwpNS8vLy4sNSwsNTA1KSo1KSwsNCwsLDUxKikpLCwqKTIsLzQsLCwpKSwsLP/AABEIAMABBgMBIgACEQEDEQH/xAAbAAEAAgMBAQAAAAAAAAAAAAAAAgYEBQcDAf/EAEMQAAEDAQQFCQUFBwMFAAAAAAEAAgMRBBIhMQUGE2GRIjIzNEFRUnOyB2JxgbMjJHKh0RRCY3SCkrEVNcEWJVPS8P/EABsBAQACAwEBAAAAAAAAAAAAAAAEBQECAwYH/8QAMREAAgECAggEBgMBAQAAAAAAAAECAxEEMQUSMjM0QXGxIVHB8BMUcoGCoSJSYZEV/9oADAMBAAIRAxEAPwDtOwZ4W8AmwZ4W8ApogIbBnhbwCbBnhbwCmiAhsGeFvAJsGeFvAKaICGwZ4W8AmwZ4W8ApogIbBnhbwCbBnhbwCmiAhsGeFvAJsGeFvAKaICGwZ4W8AmwZ4W8ApogIbBnhbwCbBnhbwCmiAhsGeFvAJsGeFvAKaICGwZ4W8AmwZ4W8ApogIbBnhbwCbBnhbwCmiAhsGeFvAJsGeFvAKaICGwZ4W8AmwZ4W8ApogIbBnhbwCbBnhbwCmiAhsGeFvAJsGeFvAKaICGwZ4W8AmwZ4W8ApogIbBnhbwCKaIDBZNObQ5l5hibGHuFwhwc80YA+9Q8yQnDCre9ZH7Yy/co+9QuHJNCAQCQcjzm8V7UWLJ1hnkS+uFAZG03Hgm03HgpIgI7TceCbTceC1lr1gZHfqxxEbrpxGJ3LMtVsuHIc29iaH4DDErfUkafEj4+OR77TceCbTceCg20txrhQ04uLAeISC1MfW6a0ofkcj+RWtmbayJ7TceCbTceCkiwZI7TceCbTceCkiAjtNx4JtNx4KSICO03Hgm03HgpIgI7TceCbTceCkiAjtNx4JtNx4KSICO03Hgm03HgpIgI7TceCbTceCkiAjtNx4JtNx4KSICO03Hgm03HgpIgI7TceC+h1e9fUQBERAEREB5i1RF5jD2bQNDzHeF4NOAcW5gb14ydYZ5EvrhWLZ9DuZaXTX+S9znUq4klzI23S0m6KbMG8ADkOw3vV0BFpab7zehl5NRRtHw83BAZ6KOz95yBm8oDWWvV9kl+r3DaOvHAYfBbCaFpzJFRdIBpUdy5jrXou1uktZZBaHF01Yy2N7qi4zFhAxFe5X7S+jHyk3Qw/Ylovta4OJOLOVW7UdtCMcjSiy5tk6ej6VJQeuv55/5k/P/TPNjZWuOdaVzo68K/NShga3m1plnWgGQC0xht1913aXLnIHJ5oa2jKl9BJW9jcGObqUWx0TE9sZDmvaTI9wDyHOulxLbxBNcKdqxrNkeeHjCOspJ9DMREcK94Q4hFHZ+85Nn7zkBJFHZ+85Nn7zkBJFHZ+85BH7zkBJFyP/AK10i+R7XSuo2RzRdNzAOIGXwW1htlqcK/tE/wDe79VJ+WazZrc6Oi5bbdO2yLKeY/F7v1W59nesVrtb52zvq2JsRZ3guMgdU9vNCxKg4x1rmbl5RR2fvOTZ+85RzJJFHZ+85Nn7zkBJFHZ+85Nn7zkBJFHZ+85Nn7zkBJFHZ+85fWtp2koD6iIgCIiALFk6wzyJfXCsSDSjza3wuLLgwYG0c7COJ5dJR1WYyECre7HEV93zA2loo7kwy40NDy4cj2oDORfL+48EDtx4IDUW3T7o9pyAdk67nSu/LBbOWUg0FBRt4k1PbQAAfNa+12GxOLw+QAvdV4vtBB7sclm2mWAECR7WuPNq+4SO2mIJGSiU4Yi8tZ+HL9/55WB8/bm0rQ9gwpQuLb1ATTs7U/1Bnc7AVy929SmdaL1/ZmUpSgqDhUUIFBSmWGCi6CIZgAGjc6Cp5I+eQ71vq1uTQPSKStcCCDQg0z+SkgaBXean4/8AwQld1e3iAi+X9x4Jf3Hgsg+ovl/ceCX9x4ID6voUb+48ED9x4IDg8HTyec/1lW6x835KowdPJ5r/AFlW6x835K2kczVacyW19kPS2v8ABB6plqtOZLaeyI/a2rPmQf5mWlTdP3zMrM6Yi8LXbo4mF8hIa2lTTvIA/Mha8a0Wc80Od8Lv6qkq4qjRdpysyRCjOavFG3Ran/qOP/xyfl+qidabMOcHN+N39Vx/9DDf37m/ytX+puEXhZLbHKwPjJLHVoaHsJB/MFe1/ceCmxkpJNZM4NNOzPqL5f3Hgl/ceCyYPqL5f3HgvoPxQBERAEREAosWTrDPIl9cKyTI2obUXiC4NriWggEgdwLm8QsaTrDPIl9cKAykREBz3WPVy2yG07OFztrLeZi3lCgxxP8AlXW1WB0j8XuawxbNwF3lVOIN4Ggp3UzWq0lrFPGZbrYyIn3RUHEUGeO9byRzy660hvJvVIrXGlPh3/ELlHHRqtxjnHw9PQ6yoSik3z9+prpNH2hzg0n7Nr3km+QXMdPHIBTcxr257sivOGwTuJOLQJnnFxdeAtIcx1DzbrGkDvvBZzNIktrdGN0ZnFxYH4AAkihRmk6i9cN00pjjeLBIBTuoaV3LKxlPK/6Y+DPyPPQ1imjB2jnEkNGLr/KAN5wwGdRniadi2KxDpA1pcNQSHUJNKGlQQMfnRZi2VRVG2jSUHHM+IiLY1CIiAL6F8X0IDgsHTyec/wBZVusfN+SqMHTyec/1lW6x835K2kczVacyW19kPS2v8EHqmWq05ktr7Ieltf4IPVMtKm6fvmZWZc9b+pyf0fUaqfotXDW/qcn9H1Gqn6LXhdK8THou7L3Bbh9fRG7OSr+lM1YDkq/pTNV1bIkUNou2qXU4vg/6j1t1qNUupxfB/wBR6269fhOHp9F2KOvvZdX3CIiknEIiIAiIgCIiA1kehXC1m07Vzr0b4zGQ3ktOxutY4Ct0GJ7qEnGQr1fEf2lpvOxhlwwoOXDlgs5YsnWGeRL64UBkXN5X0N3lfUQGmtzNF1ftXMBLqyVc4AOw51DQdi2NqkhwEgvYV5hfQZEmgNB8VWdMat2qUz3A37WS82rgMKDPuyVktVgEhqXOHIuihIxrWpAPKG4rRUaavZLxz8CbNQSj/Nv75Ze/sezo43DEMINHZA9lA7gM18MEdLoDQCMKU8N2o+WHwWHJoskno8a9hqasDbhI/dFPyb3Yxj0Q4OaS5pukHIi7R7n0bdpXnUqe6uNaLOpF8jlaNtozI7FEABdBukkEgYEmtR3dmXcvchESMVHJHBybzI3N5S5vKki2MEbm8pc3lSRARubyvoZvK+r6EBwWDp5PNf6yrdY+b8lUYOnk85/rKt1j5vyVtI5mq05ktp7Ih9ras+ZB/mZavTmS2vsh6W1/gg9Uy0qbp++ZlZlx1ub90kxP7n1Gqo6LVw1v6nJ/R9Rqp+i14XSvEx6Luy9wW4fX0Ruzkq/pTNWA5Kv6UzVdWyJFDaLrqm37nFicn/Uettc3larVLqcXwf8AUetuvX4Th6fRdijr72XV9yNzeUubypIpJxI3N5UgPiiIAiIgCIiA1TNKP/azDficy443QPtI3NERAfyq4h7jW6BymCtc/Z09bS0XX8mGXGmBq+HmntWfRYsnWGeRL64UBkbTc7gm03O4KSICO03O4JtNzuCkiAjtNzuCbTc7gpIgI7Tc7gm03O4KSICO03O4LEtmmIIiA8kOcKgUpUZdqzVUddOmi8s+pQ8bWlRoucc/DuDeDT0Zya48EOnGdrHfktFo3JZNsyVUsdXavf8AQNm3WOzVDSSC4hoGBxJoBgVsRJudwXPGdPH5zPUF0YZqfo/EzrqWvyBwWDp5PNf6yrdY+b8lUYOnk85/rKt1j5vyXqJHM1WnMltPZG6ktqz5kH+Zlq9OZLa+yHpbX+CD1TLSpun75mVmXHW5/wB0kwP7nZ/EaqjotXDW/qcn9H1Gqn6LXhdK8THou7L3Bbh9fRG7OSr+lM1YDkq/pTNV1bIkUNoumqb/ALnFgcn9n8R69NJazWWB4jkLr5aH3aAckkgGpIGbTwUdUupxfB/1Hqn+0Drzf5WP6ky9hglehT+ldkV1KjGtiZRlld9y1jW2E5RyHh+qHWyIZxyDgqtovJe2kOapeqiV8pRva37LJZ9b7G97Y6uD3uDWjA1ccAOSSt011e9cl0R12Dz2eoLraw1Yh42hCjJKPNBERakAIiIDyba4i8xh7DI0XjHeF4NwxLcwMRxC8pOsM8iX1wrxhsMv7Q6V5jLKUiaAWlgIZfL+x7yW87saGgAcouk6L7y03nYwy4VwHLhy7kBnL6qRaNP2nbSMvm6yV7BSo5LXEDLcFnwzSOFb7/7ipHwGs2RPmVeyRaF8VStdumZk9/8AcV66saYnmmcyR1WtjvAb7zRmfiViVFpXubRxClJRsWhF8ubzxS5vPFcCSfUXy5vPFLm88UB9VR106aLyz6lbbm88VUdcx9rFn0Z9SrdJ8M/t3QGjclk2zJY2jclk2zJUcdgGgZ08fnM9QXRhmucN6ePzWeoLooZvPFWeiMp9UDg8HTyec/1lW6x835KowdPJ5r/WVbrHzfkvYyOZqtOZLa+yHpbX+CD1TLVacyW09kQ+1tWfMg/zMtKm6fvmZWZdNb+pyf0fUaqfotW7W5v3STE/ufUaqjoteF0rxMei7svcFuH19Ebs5Kv6UzVgOSr+lM1XVsiRQ2i7apdTi+D/AKj1T/aB15v8rH9SZW/VNv3OLE5P+o9U/X8ffW/yzPqTL2OC3EPpXZETCcXP8u5PReS9tIc1eOi8l7aQ5qmE17Zo9Eddg89nqC62uSaJ67B57PUF1sD4rSRB0ptR6BERalSEREAWLJ1hnkS+uFNvJt7hu7MxF7c714OaCScqcrLdnjQeb5vvLRR2EMuNMDy4cu9AUa0dZm8+T1uW+smS0M/WZfPk9ZW+smSspZIp45sw9J5JqT1iTyj6mppPJNSj94kz6I+pq1lu2b096iw6z6b/AGOzPtFy/sywXK3a3ntZnuvV+Sp8HtNtEvRxxN3EOP8Ayt17TXf9snwOcXZ/GjXMNB9irW/E95orB0KuGdScbu7X6RfjrnpGlbsH9rv/AGWJP7UJ4ufHG7cA4f5Kw3c1VLTeZRk+jgsPUlaUEdv1e0v+1WaO0Xbm1aTdrWlHFufyWh106aLyz6ll+z13/bbPgeY7s/iPWHrmftYs+jPqVfpLhn9u6PIYmChWnGOSbS/6NG5LJtmSxtG5LJtmSo47BwNAzp4/OZ6gujDNc4b08fms9QXRQ/ceCs9EZT6oHB4Onk85/rKt1j5vyVRg6eTzX+sq3WPm/JexkczVacyW19kPS2v8EHqmWq05ktp7Ij9ras+ZB/mZaVN0/fMysy6a39Tk/o+o1U/Rat2tzvukmB/c7P4jVUdFrwuleJj0Xdl7gtw+vojdnJV/SmasByVf0pmq6tkSKG0XbVLqcXwf9R6p/tA683+Vj+pMrfqm77nFgcn9n8R6p+v5++t/lmfUmXscFuIfSuyImE4uf5dyei8l7aQ5q8dF5L20hzVMJr2zR6I67B57PUF1tcj0T12Dz2eoLrgPxWkiDpTaj0CIi1KkIiIAsWTrDPIl9cK9RbIS8xB7NqG3jHeF4Nw5RbnTEY7wvKTrDPIl9cKAoVo6zN58nrct9ZMlobR1mbz5PW5b6yZKylkinjmzD0nkmpPWJPKPqamk8k1J6xJ5R9TVrLds3p71GZ7Tv9sn+MX1o1y/QfYuoe07/bJ/jF9aNcv0H2KseZ9G0NwUvqfZFndzVUtN5lW13NVS03mUZYYTbOu+zz/bbN+B31HrD106aLyz6lmezz/bbN+B31HrD106aLyz6lX6S4Z/bujxGM4ip9Uu7Pmjclk2zJY2jclk2zJUkdgimgZ08fnM9QXRhmucs6ePzmeoLowzVnojKfVA4LB08nnP9ZVusfN+SqMHTyec/wBZVusfN+S9jI5mq05ktr7Ieltf4IPVMtVpzJbX2Q9La/wQeqZaVN0/fMysy5639Tk/o+o1U/RauGt/U5P6PqNVP0WvC6V4mPRd2XuC3D6+iN2clX9KZqwHJV/Smarq2RIobRdtUupxfB/1Hqn+0Drzf5WP6kyuGqXU4vg/6j1T/aB15v8AKx/UmXscFuIfSuyImE4uf5dyWi8l7aQ5q8dF5L20hzVMJr2zR6I67B57PUF1tck0R12Dz2eoLra0kQdKbUegREWpUhERAa6LRbxOZL7bhe6UNu0dfdFHFQurQtownLtHhx9JtFhz7+1ma6haKOoADdJAFO9reCzUQGkfqjZi4uvS3nEucbwNXE1JNR3rJGhGtHJca4Z93bluWzVd0p/qbhI6zxyRvJutF6I1LGvuuoTTZlzm9odhi1b/ABJeZy+FDyMyfVyJ+b3/ACp+ijZNWIIiXRvma4ihcHAGmdMvhwXvo2G1Ne8zPc5rqloNyjDtZaBt0A02ZiGNcu+tdgjqSatcyqUE7pGp0jq1DaI3RTyWh8b6Xml9K0IcDgOwgH5LS2f2YWKM1ZNaRuJYR6a/mrgsLTNlkliuMzMkJP4GzRukr3i4HYduXatLE2li61GLjTk0vI1B1Iiy2sl2m6teFKLBm9ltheavmtJ90FgHpr+aztI2DSPKjhcRFsi1t0Rtx2bubeNWybQtOILaCnaVutGibZjbXr959L10uDLxuB9zk3rtMvzzQ6R0hiY5TZi2HV6KCNsUMk7I2CjWh+WNTmO8k/NfLVq3DLQyPmc4YBxcCQO7JbVFpOnGcdWSuiHKTk3J5s1kGgI2ZOf86fopO0M1w5TjXHLurhnuotfrBoq1yyP2JdcmszbO+j7l0F0j3vbjUOoGsBGP2tf3cJwQ6TM3Lc9kO0xxiNGN2lLpzofsq1FRjic1w+Uo5apg9G6pWa9eLpSQajEChGRFAs3/AEw/+e0f3j9FmoutKjCkrQVgVN3s0sF4ua+0NJJcRea4VOJ5wrmssanRtFGyPzGdMqi9l20qrCq9bWaQZtJG1+2liF1hDnxsFojYLofVtXQueScgR8xJ+LPzMWR42rUCzSc6Wb5XR/kFZGhtSrLZbxgktDXSXQ918VcG1ujKn7x7O1Z+iIrULxtDnE8kMabmDQxtS64OfeLq9mGGC2COpJqzYsa60aDZI0sklncx2bS8UwNR2d4CxIdULOzmvl+Zaf8AhbxarWCy2h4idACXwTbe6H3A+7FIBG7sIcXBuOAvV7FDq4alVetON2doVpwVovwPv+gtrS+btBTvrjWu7L81iy6nWdx5T5fgC0f8LFs9g0lEGsEjwwbR8stWSC890rnvo/lChcwgCooKUFMd5oaWd8LHzi7JINoWZbMONWx40NQ0gGorWuS0eCoPOJssRUWTPKz6DZG0MjlnaxuTQ8UFTU9neSsPSGptlncHyPnMgaG374JugkhtCKZuPFb1FKilFWjkaRqzjLWT8TRwapQsykk+d39EfqrG4Ue91e2lKfKq99NC1uLW2dhBaHyCW80Nv7KZjWOBNa33RnIjgoxNt7pL5L2RhzLsRMZq0veJL9KmoZcIo7PvW12dPmaudzEs+oljY8SX5y9pvNN4CjhkRQLe2az3ARfkfU1q41p8F6osHOpVnUd5u4REQ5hERAEREAREQBERAEREAREQBERAEREAREQBERAEREAREQBERAEREAREQBERAEREARE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2055" name="Ellipse 2054"/>
          <p:cNvSpPr/>
          <p:nvPr/>
        </p:nvSpPr>
        <p:spPr>
          <a:xfrm>
            <a:off x="681038" y="1203325"/>
            <a:ext cx="1584325" cy="12541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200" dirty="0">
                <a:solidFill>
                  <a:schemeClr val="tx1"/>
                </a:solidFill>
              </a:rPr>
              <a:t>spitzwinklig</a:t>
            </a:r>
          </a:p>
          <a:p>
            <a:pPr algn="ctr">
              <a:defRPr/>
            </a:pPr>
            <a:r>
              <a:rPr lang="de-DE" sz="1200" dirty="0">
                <a:solidFill>
                  <a:schemeClr val="tx1"/>
                </a:solidFill>
              </a:rPr>
              <a:t>rechtwinklig</a:t>
            </a:r>
          </a:p>
          <a:p>
            <a:pPr algn="ctr">
              <a:defRPr/>
            </a:pPr>
            <a:r>
              <a:rPr lang="de-DE" sz="1200" dirty="0">
                <a:solidFill>
                  <a:schemeClr val="tx1"/>
                </a:solidFill>
              </a:rPr>
              <a:t>stumpfwinklig</a:t>
            </a:r>
          </a:p>
          <a:p>
            <a:pPr algn="ctr">
              <a:defRPr/>
            </a:pPr>
            <a:r>
              <a:rPr lang="de-DE" sz="1200" dirty="0">
                <a:solidFill>
                  <a:schemeClr val="tx1"/>
                </a:solidFill>
              </a:rPr>
              <a:t>gleichseitig</a:t>
            </a:r>
          </a:p>
          <a:p>
            <a:pPr algn="ctr">
              <a:defRPr/>
            </a:pPr>
            <a:r>
              <a:rPr lang="de-DE" sz="1200" dirty="0">
                <a:solidFill>
                  <a:schemeClr val="tx1"/>
                </a:solidFill>
              </a:rPr>
              <a:t>gleichschenklig</a:t>
            </a:r>
          </a:p>
        </p:txBody>
      </p:sp>
      <p:sp>
        <p:nvSpPr>
          <p:cNvPr id="27" name="Rechteck 26"/>
          <p:cNvSpPr/>
          <p:nvPr/>
        </p:nvSpPr>
        <p:spPr>
          <a:xfrm>
            <a:off x="692150" y="4167188"/>
            <a:ext cx="2106613" cy="6762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Konstruktion von Dreiecken</a:t>
            </a:r>
          </a:p>
        </p:txBody>
      </p:sp>
      <p:sp>
        <p:nvSpPr>
          <p:cNvPr id="38" name="Rechteck 37"/>
          <p:cNvSpPr/>
          <p:nvPr/>
        </p:nvSpPr>
        <p:spPr>
          <a:xfrm>
            <a:off x="727075" y="160338"/>
            <a:ext cx="2349500" cy="288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Umgang mit Werkzeugen</a:t>
            </a:r>
          </a:p>
        </p:txBody>
      </p:sp>
      <p:sp>
        <p:nvSpPr>
          <p:cNvPr id="40" name="Rechteck 39"/>
          <p:cNvSpPr/>
          <p:nvPr/>
        </p:nvSpPr>
        <p:spPr>
          <a:xfrm>
            <a:off x="6248400" y="153988"/>
            <a:ext cx="1944688" cy="288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Winkel</a:t>
            </a:r>
          </a:p>
        </p:txBody>
      </p:sp>
      <p:sp>
        <p:nvSpPr>
          <p:cNvPr id="41" name="Rechteck 40"/>
          <p:cNvSpPr/>
          <p:nvPr/>
        </p:nvSpPr>
        <p:spPr>
          <a:xfrm>
            <a:off x="3352800" y="149225"/>
            <a:ext cx="2698750" cy="300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Strecken </a:t>
            </a:r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1704975" y="449263"/>
            <a:ext cx="779463" cy="395287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/>
          <p:nvPr/>
        </p:nvCxnSpPr>
        <p:spPr>
          <a:xfrm>
            <a:off x="4846638" y="484188"/>
            <a:ext cx="0" cy="180975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/>
          <p:nvPr/>
        </p:nvCxnSpPr>
        <p:spPr>
          <a:xfrm flipH="1">
            <a:off x="6516688" y="468313"/>
            <a:ext cx="508000" cy="376237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hteck 48"/>
          <p:cNvSpPr/>
          <p:nvPr/>
        </p:nvSpPr>
        <p:spPr>
          <a:xfrm>
            <a:off x="681038" y="6308725"/>
            <a:ext cx="2743200" cy="3143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Satz des Pythagoras</a:t>
            </a:r>
          </a:p>
        </p:txBody>
      </p:sp>
      <p:cxnSp>
        <p:nvCxnSpPr>
          <p:cNvPr id="50" name="Gerade Verbindung mit Pfeil 49"/>
          <p:cNvCxnSpPr/>
          <p:nvPr/>
        </p:nvCxnSpPr>
        <p:spPr>
          <a:xfrm>
            <a:off x="2114550" y="5875338"/>
            <a:ext cx="0" cy="395287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hteck 51"/>
          <p:cNvSpPr/>
          <p:nvPr/>
        </p:nvSpPr>
        <p:spPr>
          <a:xfrm>
            <a:off x="6248400" y="6334125"/>
            <a:ext cx="2224088" cy="288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Flächenberechnung</a:t>
            </a:r>
          </a:p>
        </p:txBody>
      </p:sp>
      <p:cxnSp>
        <p:nvCxnSpPr>
          <p:cNvPr id="53" name="Gerade Verbindung mit Pfeil 52"/>
          <p:cNvCxnSpPr/>
          <p:nvPr/>
        </p:nvCxnSpPr>
        <p:spPr>
          <a:xfrm>
            <a:off x="7219950" y="5915025"/>
            <a:ext cx="0" cy="393700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hteck 44"/>
          <p:cNvSpPr/>
          <p:nvPr/>
        </p:nvSpPr>
        <p:spPr>
          <a:xfrm>
            <a:off x="3689350" y="6334125"/>
            <a:ext cx="2230438" cy="300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Trigonometrie</a:t>
            </a:r>
          </a:p>
        </p:txBody>
      </p:sp>
      <p:cxnSp>
        <p:nvCxnSpPr>
          <p:cNvPr id="46" name="Gerade Verbindung mit Pfeil 45"/>
          <p:cNvCxnSpPr/>
          <p:nvPr/>
        </p:nvCxnSpPr>
        <p:spPr>
          <a:xfrm>
            <a:off x="4805363" y="5873750"/>
            <a:ext cx="0" cy="395288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2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613" y="1860550"/>
            <a:ext cx="2347912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Rechteck 53"/>
          <p:cNvSpPr/>
          <p:nvPr/>
        </p:nvSpPr>
        <p:spPr>
          <a:xfrm>
            <a:off x="2965450" y="1196975"/>
            <a:ext cx="2830513" cy="288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Eigenschaften von Dreiecken</a:t>
            </a:r>
          </a:p>
        </p:txBody>
      </p:sp>
      <p:sp>
        <p:nvSpPr>
          <p:cNvPr id="42" name="Ellipse 41"/>
          <p:cNvSpPr/>
          <p:nvPr/>
        </p:nvSpPr>
        <p:spPr>
          <a:xfrm>
            <a:off x="4414838" y="4203700"/>
            <a:ext cx="1563687" cy="8366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200" dirty="0" err="1">
                <a:solidFill>
                  <a:schemeClr val="tx1"/>
                </a:solidFill>
              </a:rPr>
              <a:t>ssw</a:t>
            </a:r>
            <a:endParaRPr lang="de-DE" sz="12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de-DE" sz="1200" dirty="0" err="1">
                <a:solidFill>
                  <a:schemeClr val="tx1"/>
                </a:solidFill>
              </a:rPr>
              <a:t>sws</a:t>
            </a:r>
            <a:endParaRPr lang="de-DE" sz="12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de-DE" sz="1200" dirty="0" err="1">
                <a:solidFill>
                  <a:schemeClr val="tx1"/>
                </a:solidFill>
              </a:rPr>
              <a:t>sss</a:t>
            </a:r>
            <a:endParaRPr lang="de-DE" sz="12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de-DE" sz="1200" dirty="0" err="1">
                <a:solidFill>
                  <a:schemeClr val="tx1"/>
                </a:solidFill>
              </a:rPr>
              <a:t>wsw</a:t>
            </a: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51" name="Ellipse 50"/>
          <p:cNvSpPr/>
          <p:nvPr/>
        </p:nvSpPr>
        <p:spPr>
          <a:xfrm>
            <a:off x="1744663" y="3287713"/>
            <a:ext cx="1563687" cy="8016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200" dirty="0">
                <a:solidFill>
                  <a:schemeClr val="tx1"/>
                </a:solidFill>
              </a:rPr>
              <a:t>Konstruktionsbeschreibung</a:t>
            </a:r>
          </a:p>
          <a:p>
            <a:pPr algn="ctr">
              <a:defRPr/>
            </a:pPr>
            <a:r>
              <a:rPr lang="de-DE" sz="1200" dirty="0">
                <a:solidFill>
                  <a:schemeClr val="tx1"/>
                </a:solidFill>
              </a:rPr>
              <a:t>Konstruktion</a:t>
            </a:r>
          </a:p>
        </p:txBody>
      </p:sp>
      <p:cxnSp>
        <p:nvCxnSpPr>
          <p:cNvPr id="9" name="Gerade Verbindung mit Pfeil 8"/>
          <p:cNvCxnSpPr/>
          <p:nvPr/>
        </p:nvCxnSpPr>
        <p:spPr>
          <a:xfrm flipV="1">
            <a:off x="3128963" y="3733800"/>
            <a:ext cx="3495675" cy="8286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hteck 55"/>
          <p:cNvSpPr/>
          <p:nvPr/>
        </p:nvSpPr>
        <p:spPr>
          <a:xfrm>
            <a:off x="681038" y="5183188"/>
            <a:ext cx="2106612" cy="6762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Kongruenz von Dreiecken</a:t>
            </a:r>
          </a:p>
        </p:txBody>
      </p:sp>
      <p:cxnSp>
        <p:nvCxnSpPr>
          <p:cNvPr id="57" name="Gerade Verbindung mit Pfeil 56"/>
          <p:cNvCxnSpPr/>
          <p:nvPr/>
        </p:nvCxnSpPr>
        <p:spPr>
          <a:xfrm>
            <a:off x="1722438" y="4873625"/>
            <a:ext cx="6350" cy="25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lipse 58"/>
          <p:cNvSpPr/>
          <p:nvPr/>
        </p:nvSpPr>
        <p:spPr>
          <a:xfrm>
            <a:off x="1728788" y="4899025"/>
            <a:ext cx="2000250" cy="228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200" dirty="0">
                <a:solidFill>
                  <a:schemeClr val="tx1"/>
                </a:solidFill>
              </a:rPr>
              <a:t>deckungsgleich</a:t>
            </a:r>
          </a:p>
        </p:txBody>
      </p:sp>
    </p:spTree>
    <p:extLst>
      <p:ext uri="{BB962C8B-B14F-4D97-AF65-F5344CB8AC3E}">
        <p14:creationId xmlns:p14="http://schemas.microsoft.com/office/powerpoint/2010/main" val="368891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Ellipse 59"/>
          <p:cNvSpPr/>
          <p:nvPr/>
        </p:nvSpPr>
        <p:spPr>
          <a:xfrm>
            <a:off x="6215063" y="2509838"/>
            <a:ext cx="1525587" cy="5349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500" dirty="0">
                <a:solidFill>
                  <a:schemeClr val="tx1"/>
                </a:solidFill>
              </a:rPr>
              <a:t>Ereignis</a:t>
            </a:r>
          </a:p>
          <a:p>
            <a:pPr algn="ctr">
              <a:defRPr/>
            </a:pPr>
            <a:r>
              <a:rPr lang="de-DE" sz="1500" dirty="0">
                <a:solidFill>
                  <a:schemeClr val="tx1"/>
                </a:solidFill>
              </a:rPr>
              <a:t>Häufigkeit</a:t>
            </a:r>
          </a:p>
        </p:txBody>
      </p:sp>
      <p:sp>
        <p:nvSpPr>
          <p:cNvPr id="2055" name="Ellipse 2054"/>
          <p:cNvSpPr/>
          <p:nvPr/>
        </p:nvSpPr>
        <p:spPr>
          <a:xfrm>
            <a:off x="2620963" y="2387600"/>
            <a:ext cx="1330325" cy="6286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500" dirty="0">
                <a:solidFill>
                  <a:schemeClr val="tx1"/>
                </a:solidFill>
              </a:rPr>
              <a:t>Laplace-</a:t>
            </a:r>
          </a:p>
          <a:p>
            <a:pPr algn="ctr">
              <a:defRPr/>
            </a:pPr>
            <a:r>
              <a:rPr lang="de-DE" sz="1500" dirty="0">
                <a:solidFill>
                  <a:schemeClr val="tx1"/>
                </a:solidFill>
              </a:rPr>
              <a:t>versuche</a:t>
            </a:r>
          </a:p>
        </p:txBody>
      </p:sp>
      <p:sp>
        <p:nvSpPr>
          <p:cNvPr id="51" name="Ellipse 50"/>
          <p:cNvSpPr/>
          <p:nvPr/>
        </p:nvSpPr>
        <p:spPr>
          <a:xfrm>
            <a:off x="919163" y="3860800"/>
            <a:ext cx="1978025" cy="42068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500" dirty="0">
                <a:solidFill>
                  <a:schemeClr val="tx1"/>
                </a:solidFill>
              </a:rPr>
              <a:t>Summenregel</a:t>
            </a:r>
          </a:p>
        </p:txBody>
      </p:sp>
      <p:sp>
        <p:nvSpPr>
          <p:cNvPr id="2053" name="Textfeld 4"/>
          <p:cNvSpPr txBox="1">
            <a:spLocks noChangeArrowheads="1"/>
          </p:cNvSpPr>
          <p:nvPr/>
        </p:nvSpPr>
        <p:spPr bwMode="auto">
          <a:xfrm>
            <a:off x="1082675" y="639763"/>
            <a:ext cx="6769100" cy="3698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  <a:bevelB w="152400" h="50800" prst="softRound"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800" b="1" dirty="0" smtClean="0"/>
              <a:t>Wahrscheinlichkeit</a:t>
            </a:r>
          </a:p>
        </p:txBody>
      </p:sp>
      <p:sp>
        <p:nvSpPr>
          <p:cNvPr id="6" name="Rechteck 5"/>
          <p:cNvSpPr/>
          <p:nvPr/>
        </p:nvSpPr>
        <p:spPr>
          <a:xfrm>
            <a:off x="3019425" y="1195388"/>
            <a:ext cx="1944688" cy="7207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Zufall im Alltag /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Zufall in der Mathematik</a:t>
            </a:r>
          </a:p>
        </p:txBody>
      </p:sp>
      <p:sp>
        <p:nvSpPr>
          <p:cNvPr id="8" name="Rechteck 7"/>
          <p:cNvSpPr/>
          <p:nvPr/>
        </p:nvSpPr>
        <p:spPr>
          <a:xfrm>
            <a:off x="3554413" y="3009900"/>
            <a:ext cx="2746375" cy="6207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Wahrscheinlichkeiten bestimmen</a:t>
            </a:r>
          </a:p>
        </p:txBody>
      </p:sp>
      <p:sp>
        <p:nvSpPr>
          <p:cNvPr id="9" name="Rechteck 8"/>
          <p:cNvSpPr/>
          <p:nvPr/>
        </p:nvSpPr>
        <p:spPr>
          <a:xfrm>
            <a:off x="727075" y="4652963"/>
            <a:ext cx="2524125" cy="7127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Wahrscheinlichkeiten bei zusammengesetzten Ereignissen</a:t>
            </a:r>
          </a:p>
        </p:txBody>
      </p:sp>
      <p:sp>
        <p:nvSpPr>
          <p:cNvPr id="2059" name="Textfeld 15"/>
          <p:cNvSpPr txBox="1">
            <a:spLocks noChangeArrowheads="1"/>
          </p:cNvSpPr>
          <p:nvPr/>
        </p:nvSpPr>
        <p:spPr bwMode="auto">
          <a:xfrm>
            <a:off x="7092950" y="6027738"/>
            <a:ext cx="1655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de-DE" altLang="de-DE" sz="1600"/>
          </a:p>
          <a:p>
            <a:pPr algn="ctr" eaLnBrk="1" hangingPunct="1"/>
            <a:endParaRPr lang="de-DE" altLang="de-DE" sz="1600"/>
          </a:p>
        </p:txBody>
      </p:sp>
      <p:cxnSp>
        <p:nvCxnSpPr>
          <p:cNvPr id="58" name="Gerade Verbindung mit Pfeil 57"/>
          <p:cNvCxnSpPr/>
          <p:nvPr/>
        </p:nvCxnSpPr>
        <p:spPr>
          <a:xfrm>
            <a:off x="3606800" y="5094288"/>
            <a:ext cx="2260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mit Pfeil 61"/>
          <p:cNvCxnSpPr/>
          <p:nvPr/>
        </p:nvCxnSpPr>
        <p:spPr>
          <a:xfrm flipH="1">
            <a:off x="2627313" y="1646238"/>
            <a:ext cx="323850" cy="269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hteck 22"/>
          <p:cNvSpPr/>
          <p:nvPr/>
        </p:nvSpPr>
        <p:spPr>
          <a:xfrm>
            <a:off x="6516688" y="1555750"/>
            <a:ext cx="1584325" cy="7207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Schätzen von Wahrscheinlich-</a:t>
            </a:r>
            <a:r>
              <a:rPr lang="de-DE" sz="1600" dirty="0" err="1">
                <a:solidFill>
                  <a:schemeClr val="tx1"/>
                </a:solidFill>
              </a:rPr>
              <a:t>keiten</a:t>
            </a:r>
            <a:endParaRPr lang="de-DE" sz="1600" dirty="0">
              <a:solidFill>
                <a:schemeClr val="tx1"/>
              </a:solidFill>
            </a:endParaRPr>
          </a:p>
        </p:txBody>
      </p:sp>
      <p:cxnSp>
        <p:nvCxnSpPr>
          <p:cNvPr id="25" name="Gerade Verbindung mit Pfeil 24"/>
          <p:cNvCxnSpPr/>
          <p:nvPr/>
        </p:nvCxnSpPr>
        <p:spPr>
          <a:xfrm flipH="1">
            <a:off x="5867400" y="2395538"/>
            <a:ext cx="708025" cy="59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>
            <a:off x="1789113" y="2655888"/>
            <a:ext cx="1481137" cy="431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hteck 35"/>
          <p:cNvSpPr/>
          <p:nvPr/>
        </p:nvSpPr>
        <p:spPr>
          <a:xfrm>
            <a:off x="6130925" y="4632325"/>
            <a:ext cx="2284413" cy="7556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Darstellung von Wahrscheinlichkeiten in einfachen Diagrammen</a:t>
            </a:r>
          </a:p>
        </p:txBody>
      </p:sp>
      <p:sp>
        <p:nvSpPr>
          <p:cNvPr id="24" name="Rechteck 23"/>
          <p:cNvSpPr/>
          <p:nvPr/>
        </p:nvSpPr>
        <p:spPr>
          <a:xfrm>
            <a:off x="671513" y="1973263"/>
            <a:ext cx="1987550" cy="647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Zufallsgeräte und Zufallsversuche</a:t>
            </a:r>
          </a:p>
        </p:txBody>
      </p:sp>
      <p:cxnSp>
        <p:nvCxnSpPr>
          <p:cNvPr id="33" name="Gerade Verbindung mit Pfeil 32"/>
          <p:cNvCxnSpPr/>
          <p:nvPr/>
        </p:nvCxnSpPr>
        <p:spPr>
          <a:xfrm>
            <a:off x="2843213" y="2130425"/>
            <a:ext cx="340518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8" name="AutoShape 25" descr="data:image/jpeg;base64,/9j/4AAQSkZJRgABAQAAAQABAAD/2wCEAAkGBgwRERUSDxEQEhAQEBUQERAYFxoTFxIQFRQVFBMREhgYJyogFxkmGRITHy8gIyctLiwsFR4xQTAqNSYrLCkBCQoKDgwOGg8PGiwkHiI1Li0qKiwpNS8vLy4sNSwsNTA1KSo1KSwsNCwsLDUxKikpLCwqKTIsLzQsLCwpKSwsLP/AABEIAMABBgMBIgACEQEDEQH/xAAbAAEAAgMBAQAAAAAAAAAAAAAAAgYEBQcDAf/EAEMQAAEDAQQFCQUFBwMFAAAAAAEAAgMRBBIhMQUGE2GRIjIzNEFRUnOyB2JxgbMjJHKh0RRCY3SCkrEVNcEWJVPS8P/EABsBAQACAwEBAAAAAAAAAAAAAAAEBQECAwYH/8QAMREAAgECAggEBgMBAQAAAAAAAAECAxEEMQUSMjM0QXGxIVHB8BMUcoGCoSJSYZEV/9oADAMBAAIRAxEAPwDtOwZ4W8AmwZ4W8ApogIbBnhbwCbBnhbwCmiAhsGeFvAJsGeFvAKaICGwZ4W8AmwZ4W8ApogIbBnhbwCbBnhbwCmiAhsGeFvAJsGeFvAKaICGwZ4W8AmwZ4W8ApogIbBnhbwCbBnhbwCmiAhsGeFvAJsGeFvAKaICGwZ4W8AmwZ4W8ApogIbBnhbwCbBnhbwCmiAhsGeFvAJsGeFvAKaICGwZ4W8AmwZ4W8ApogIbBnhbwCbBnhbwCmiAhsGeFvAJsGeFvAKaICGwZ4W8AmwZ4W8ApogIbBnhbwCKaIDBZNObQ5l5hibGHuFwhwc80YA+9Q8yQnDCre9ZH7Yy/co+9QuHJNCAQCQcjzm8V7UWLJ1hnkS+uFAZG03Hgm03HgpIgI7TceCbTceC1lr1gZHfqxxEbrpxGJ3LMtVsuHIc29iaH4DDErfUkafEj4+OR77TceCbTceCg20txrhQ04uLAeISC1MfW6a0ofkcj+RWtmbayJ7TceCbTceCkiwZI7TceCbTceCkiAjtNx4JtNx4KSICO03Hgm03HgpIgI7TceCbTceCkiAjtNx4JtNx4KSICO03Hgm03HgpIgI7TceCbTceCkiAjtNx4JtNx4KSICO03Hgm03HgpIgI7TceC+h1e9fUQBERAEREB5i1RF5jD2bQNDzHeF4NOAcW5gb14ydYZ5EvrhWLZ9DuZaXTX+S9znUq4klzI23S0m6KbMG8ADkOw3vV0BFpab7zehl5NRRtHw83BAZ6KOz95yBm8oDWWvV9kl+r3DaOvHAYfBbCaFpzJFRdIBpUdy5jrXou1uktZZBaHF01Yy2N7qi4zFhAxFe5X7S+jHyk3Qw/Ylovta4OJOLOVW7UdtCMcjSiy5tk6ej6VJQeuv55/5k/P/TPNjZWuOdaVzo68K/NShga3m1plnWgGQC0xht1913aXLnIHJ5oa2jKl9BJW9jcGObqUWx0TE9sZDmvaTI9wDyHOulxLbxBNcKdqxrNkeeHjCOspJ9DMREcK94Q4hFHZ+85Nn7zkBJFHZ+85Nn7zkBJFHZ+85BH7zkBJFyP/AK10i+R7XSuo2RzRdNzAOIGXwW1htlqcK/tE/wDe79VJ+WazZrc6Oi5bbdO2yLKeY/F7v1W59nesVrtb52zvq2JsRZ3guMgdU9vNCxKg4x1rmbl5RR2fvOTZ+85RzJJFHZ+85Nn7zkBJFHZ+85Nn7zkBJFHZ+85Nn7zkBJFHZ+85fWtp2koD6iIgCIiALFk6wzyJfXCsSDSjza3wuLLgwYG0c7COJ5dJR1WYyECre7HEV93zA2loo7kwy40NDy4cj2oDORfL+48EDtx4IDUW3T7o9pyAdk67nSu/LBbOWUg0FBRt4k1PbQAAfNa+12GxOLw+QAvdV4vtBB7sclm2mWAECR7WuPNq+4SO2mIJGSiU4Yi8tZ+HL9/55WB8/bm0rQ9gwpQuLb1ATTs7U/1Bnc7AVy929SmdaL1/ZmUpSgqDhUUIFBSmWGCi6CIZgAGjc6Cp5I+eQ71vq1uTQPSKStcCCDQg0z+SkgaBXean4/8AwQld1e3iAi+X9x4Jf3Hgsg+ovl/ceCX9x4ID6voUb+48ED9x4IDg8HTyec/1lW6x835KowdPJ5r/AFlW6x835K2kczVacyW19kPS2v8ABB6plqtOZLaeyI/a2rPmQf5mWlTdP3zMrM6Yi8LXbo4mF8hIa2lTTvIA/Mha8a0Wc80Od8Lv6qkq4qjRdpysyRCjOavFG3Ran/qOP/xyfl+qidabMOcHN+N39Vx/9DDf37m/ytX+puEXhZLbHKwPjJLHVoaHsJB/MFe1/ceCmxkpJNZM4NNOzPqL5f3Hgl/ceCyYPqL5f3HgvoPxQBERAEREAosWTrDPIl9cKyTI2obUXiC4NriWggEgdwLm8QsaTrDPIl9cKAykREBz3WPVy2yG07OFztrLeZi3lCgxxP8AlXW1WB0j8XuawxbNwF3lVOIN4Ggp3UzWq0lrFPGZbrYyIn3RUHEUGeO9byRzy660hvJvVIrXGlPh3/ELlHHRqtxjnHw9PQ6yoSik3z9+prpNH2hzg0n7Nr3km+QXMdPHIBTcxr257sivOGwTuJOLQJnnFxdeAtIcx1DzbrGkDvvBZzNIktrdGN0ZnFxYH4AAkihRmk6i9cN00pjjeLBIBTuoaV3LKxlPK/6Y+DPyPPQ1imjB2jnEkNGLr/KAN5wwGdRniadi2KxDpA1pcNQSHUJNKGlQQMfnRZi2VRVG2jSUHHM+IiLY1CIiAL6F8X0IDgsHTyec/wBZVusfN+SqMHTyec/1lW6x835K2kczVacyW19kPS2v8EHqmWq05ktr7Ieltf4IPVMtKm6fvmZWZc9b+pyf0fUaqfotXDW/qcn9H1Gqn6LXhdK8THou7L3Bbh9fRG7OSr+lM1YDkq/pTNV1bIkUNou2qXU4vg/6j1t1qNUupxfB/wBR6269fhOHp9F2KOvvZdX3CIiknEIiIAiIgCIiA1kehXC1m07Vzr0b4zGQ3ktOxutY4Ct0GJ7qEnGQr1fEf2lpvOxhlwwoOXDlgs5YsnWGeRL64UBkXN5X0N3lfUQGmtzNF1ftXMBLqyVc4AOw51DQdi2NqkhwEgvYV5hfQZEmgNB8VWdMat2qUz3A37WS82rgMKDPuyVktVgEhqXOHIuihIxrWpAPKG4rRUaavZLxz8CbNQSj/Nv75Ze/sezo43DEMINHZA9lA7gM18MEdLoDQCMKU8N2o+WHwWHJoskno8a9hqasDbhI/dFPyb3Yxj0Q4OaS5pukHIi7R7n0bdpXnUqe6uNaLOpF8jlaNtozI7FEABdBukkEgYEmtR3dmXcvchESMVHJHBybzI3N5S5vKki2MEbm8pc3lSRARubyvoZvK+r6EBwWDp5PNf6yrdY+b8lUYOnk85/rKt1j5vyVtI5mq05ktp7Ih9ras+ZB/mZavTmS2vsh6W1/gg9Uy0qbp++ZlZlx1ub90kxP7n1Gqo6LVw1v6nJ/R9Rqp+i14XSvEx6Luy9wW4fX0Ruzkq/pTNWA5Kv6UzVdWyJFDaLrqm37nFicn/Uettc3larVLqcXwf8AUetuvX4Th6fRdijr72XV9yNzeUubypIpJxI3N5UgPiiIAiIgCIiA1TNKP/azDficy443QPtI3NERAfyq4h7jW6BymCtc/Z09bS0XX8mGXGmBq+HmntWfRYsnWGeRL64UBkbTc7gm03O4KSICO03O4JtNzuCkiAjtNzuCbTc7gpIgI7Tc7gm03O4KSICO03O4LEtmmIIiA8kOcKgUpUZdqzVUddOmi8s+pQ8bWlRoucc/DuDeDT0Zya48EOnGdrHfktFo3JZNsyVUsdXavf8AQNm3WOzVDSSC4hoGBxJoBgVsRJudwXPGdPH5zPUF0YZqfo/EzrqWvyBwWDp5PNf6yrdY+b8lUYOnk85/rKt1j5vyXqJHM1WnMltPZG6ktqz5kH+Zlq9OZLa+yHpbX+CD1TLSpun75mVmXHW5/wB0kwP7nZ/EaqjotXDW/qcn9H1Gqn6LXhdK8THou7L3Bbh9fRG7OSr+lM1YDkq/pTNV1bIkUNoumqb/ALnFgcn9n8R69NJazWWB4jkLr5aH3aAckkgGpIGbTwUdUupxfB/1Hqn+0Drzf5WP6ky9hglehT+ldkV1KjGtiZRlld9y1jW2E5RyHh+qHWyIZxyDgqtovJe2kOapeqiV8pRva37LJZ9b7G97Y6uD3uDWjA1ccAOSSt011e9cl0R12Dz2eoLraw1Yh42hCjJKPNBERakAIiIDyba4i8xh7DI0XjHeF4NwxLcwMRxC8pOsM8iX1wrxhsMv7Q6V5jLKUiaAWlgIZfL+x7yW87saGgAcouk6L7y03nYwy4VwHLhy7kBnL6qRaNP2nbSMvm6yV7BSo5LXEDLcFnwzSOFb7/7ipHwGs2RPmVeyRaF8VStdumZk9/8AcV66saYnmmcyR1WtjvAb7zRmfiViVFpXubRxClJRsWhF8ubzxS5vPFcCSfUXy5vPFLm88UB9VR106aLyz6lbbm88VUdcx9rFn0Z9SrdJ8M/t3QGjclk2zJY2jclk2zJUcdgGgZ08fnM9QXRhmucN6ePzWeoLooZvPFWeiMp9UDg8HTyec/1lW6x835KowdPJ5r/WVbrHzfkvYyOZqtOZLa+yHpbX+CD1TLVacyW09kQ+1tWfMg/zMtKm6fvmZWZdNb+pyf0fUaqfotW7W5v3STE/ufUaqjoteF0rxMei7svcFuH19Ebs5Kv6UzVgOSr+lM1XVsiRQ2i7apdTi+D/AKj1T/aB15v8rH9SZW/VNv3OLE5P+o9U/X8ffW/yzPqTL2OC3EPpXZETCcXP8u5PReS9tIc1eOi8l7aQ5qmE17Zo9Eddg89nqC62uSaJ67B57PUF1sD4rSRB0ptR6BERalSEREAWLJ1hnkS+uFNvJt7hu7MxF7c714OaCScqcrLdnjQeb5vvLRR2EMuNMDy4cu9AUa0dZm8+T1uW+smS0M/WZfPk9ZW+smSspZIp45sw9J5JqT1iTyj6mppPJNSj94kz6I+pq1lu2b096iw6z6b/AGOzPtFy/sywXK3a3ntZnuvV+Sp8HtNtEvRxxN3EOP8Ayt17TXf9snwOcXZ/GjXMNB9irW/E95orB0KuGdScbu7X6RfjrnpGlbsH9rv/AGWJP7UJ4ufHG7cA4f5Kw3c1VLTeZRk+jgsPUlaUEdv1e0v+1WaO0Xbm1aTdrWlHFufyWh106aLyz6ll+z13/bbPgeY7s/iPWHrmftYs+jPqVfpLhn9u6PIYmChWnGOSbS/6NG5LJtmSxtG5LJtmSo47BwNAzp4/OZ6gujDNc4b08fms9QXRQ/ceCs9EZT6oHB4Onk85/rKt1j5vyVRg6eTzX+sq3WPm/JexkczVacyW19kPS2v8EHqmWq05ktp7Ij9ras+ZB/mZaVN0/fMysy6a39Tk/o+o1U/Rat2tzvukmB/c7P4jVUdFrwuleJj0Xdl7gtw+vojdnJV/SmasByVf0pmq6tkSKG0XbVLqcXwf9R6p/tA683+Vj+pMrfqm77nFgcn9n8R6p+v5++t/lmfUmXscFuIfSuyImE4uf5dyei8l7aQ5q8dF5L20hzVMJr2zR6I67B57PUF1tcj0T12Dz2eoLrgPxWkiDpTaj0CIi1KkIiIAsWTrDPIl9cK9RbIS8xB7NqG3jHeF4Nw5RbnTEY7wvKTrDPIl9cKAoVo6zN58nrct9ZMlobR1mbz5PW5b6yZKylkinjmzD0nkmpPWJPKPqamk8k1J6xJ5R9TVrLds3p71GZ7Tv9sn+MX1o1y/QfYuoe07/bJ/jF9aNcv0H2KseZ9G0NwUvqfZFndzVUtN5lW13NVS03mUZYYTbOu+zz/bbN+B31HrD106aLyz6lmezz/bbN+B31HrD106aLyz6lX6S4Z/bujxGM4ip9Uu7Pmjclk2zJY2jclk2zJUkdgimgZ08fnM9QXRhmucs6ePzmeoLowzVnojKfVA4LB08nnP9ZVusfN+SqMHTyec/wBZVusfN+S9jI5mq05ktr7Ieltf4IPVMtVpzJbX2Q9La/wQeqZaVN0/fMysy5639Tk/o+o1U/RauGt/U5P6PqNVP0WvC6V4mPRd2XuC3D6+iN2clX9KZqwHJV/Smarq2RIobRdtUupxfB/1Hqn+0Drzf5WP6kyuGqXU4vg/6j1T/aB15v8AKx/UmXscFuIfSuyImE4uf5dyWi8l7aQ5q8dF5L20hzVMJr2zR6I67B57PUF1tck0R12Dz2eoLra0kQdKbUegREWpUhERAa6LRbxOZL7bhe6UNu0dfdFHFQurQtownLtHhx9JtFhz7+1ma6haKOoADdJAFO9reCzUQGkfqjZi4uvS3nEucbwNXE1JNR3rJGhGtHJca4Z93bluWzVd0p/qbhI6zxyRvJutF6I1LGvuuoTTZlzm9odhi1b/ABJeZy+FDyMyfVyJ+b3/ACp+ijZNWIIiXRvma4ihcHAGmdMvhwXvo2G1Ne8zPc5rqloNyjDtZaBt0A02ZiGNcu+tdgjqSatcyqUE7pGp0jq1DaI3RTyWh8b6Xml9K0IcDgOwgH5LS2f2YWKM1ZNaRuJYR6a/mrgsLTNlkliuMzMkJP4GzRukr3i4HYduXatLE2li61GLjTk0vI1B1Iiy2sl2m6teFKLBm9ltheavmtJ90FgHpr+aztI2DSPKjhcRFsi1t0Rtx2bubeNWybQtOILaCnaVutGibZjbXr959L10uDLxuB9zk3rtMvzzQ6R0hiY5TZi2HV6KCNsUMk7I2CjWh+WNTmO8k/NfLVq3DLQyPmc4YBxcCQO7JbVFpOnGcdWSuiHKTk3J5s1kGgI2ZOf86fopO0M1w5TjXHLurhnuotfrBoq1yyP2JdcmszbO+j7l0F0j3vbjUOoGsBGP2tf3cJwQ6TM3Lc9kO0xxiNGN2lLpzofsq1FRjic1w+Uo5apg9G6pWa9eLpSQajEChGRFAs3/AEw/+e0f3j9FmoutKjCkrQVgVN3s0sF4ua+0NJJcRea4VOJ5wrmssanRtFGyPzGdMqi9l20qrCq9bWaQZtJG1+2liF1hDnxsFojYLofVtXQueScgR8xJ+LPzMWR42rUCzSc6Wb5XR/kFZGhtSrLZbxgktDXSXQ918VcG1ujKn7x7O1Z+iIrULxtDnE8kMabmDQxtS64OfeLq9mGGC2COpJqzYsa60aDZI0sklncx2bS8UwNR2d4CxIdULOzmvl+Zaf8AhbxarWCy2h4idACXwTbe6H3A+7FIBG7sIcXBuOAvV7FDq4alVetON2doVpwVovwPv+gtrS+btBTvrjWu7L81iy6nWdx5T5fgC0f8LFs9g0lEGsEjwwbR8stWSC890rnvo/lChcwgCooKUFMd5oaWd8LHzi7JINoWZbMONWx40NQ0gGorWuS0eCoPOJssRUWTPKz6DZG0MjlnaxuTQ8UFTU9neSsPSGptlncHyPnMgaG374JugkhtCKZuPFb1FKilFWjkaRqzjLWT8TRwapQsykk+d39EfqrG4Ue91e2lKfKq99NC1uLW2dhBaHyCW80Nv7KZjWOBNa33RnIjgoxNt7pL5L2RhzLsRMZq0veJL9KmoZcIo7PvW12dPmaudzEs+oljY8SX5y9pvNN4CjhkRQLe2az3ARfkfU1q41p8F6osHOpVnUd5u4REQ5hERAEREAREQBERAEREAREQBERAEREAREQBERAEREAREQBERAEREAREQBERAEREARE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pic>
        <p:nvPicPr>
          <p:cNvPr id="2069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538" y="3648075"/>
            <a:ext cx="11953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509838"/>
            <a:ext cx="10572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Gerade Verbindung mit Pfeil 27"/>
          <p:cNvCxnSpPr/>
          <p:nvPr/>
        </p:nvCxnSpPr>
        <p:spPr>
          <a:xfrm flipH="1">
            <a:off x="1979613" y="3860800"/>
            <a:ext cx="1412875" cy="720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hteck 37"/>
          <p:cNvSpPr/>
          <p:nvPr/>
        </p:nvSpPr>
        <p:spPr>
          <a:xfrm>
            <a:off x="727075" y="177800"/>
            <a:ext cx="1181100" cy="288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Brüche</a:t>
            </a:r>
          </a:p>
        </p:txBody>
      </p:sp>
      <p:sp>
        <p:nvSpPr>
          <p:cNvPr id="40" name="Rechteck 39"/>
          <p:cNvSpPr/>
          <p:nvPr/>
        </p:nvSpPr>
        <p:spPr>
          <a:xfrm>
            <a:off x="6248400" y="153988"/>
            <a:ext cx="2224088" cy="288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Daten (</a:t>
            </a:r>
            <a:r>
              <a:rPr lang="de-DE" sz="1600" dirty="0" err="1">
                <a:solidFill>
                  <a:schemeClr val="tx1"/>
                </a:solidFill>
              </a:rPr>
              <a:t>abs</a:t>
            </a:r>
            <a:r>
              <a:rPr lang="de-DE" sz="1600" dirty="0">
                <a:solidFill>
                  <a:schemeClr val="tx1"/>
                </a:solidFill>
              </a:rPr>
              <a:t> Häufigkeit)</a:t>
            </a:r>
          </a:p>
        </p:txBody>
      </p:sp>
      <p:sp>
        <p:nvSpPr>
          <p:cNvPr id="41" name="Rechteck 40"/>
          <p:cNvSpPr/>
          <p:nvPr/>
        </p:nvSpPr>
        <p:spPr>
          <a:xfrm>
            <a:off x="2225675" y="166688"/>
            <a:ext cx="1808163" cy="3000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Dezimalzahlen</a:t>
            </a:r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1704975" y="449263"/>
            <a:ext cx="779463" cy="395287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/>
          <p:nvPr/>
        </p:nvCxnSpPr>
        <p:spPr>
          <a:xfrm flipH="1">
            <a:off x="5127625" y="458788"/>
            <a:ext cx="31750" cy="19685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/>
          <p:nvPr/>
        </p:nvCxnSpPr>
        <p:spPr>
          <a:xfrm flipH="1">
            <a:off x="6516688" y="468313"/>
            <a:ext cx="508000" cy="376237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hteck 48"/>
          <p:cNvSpPr/>
          <p:nvPr/>
        </p:nvSpPr>
        <p:spPr>
          <a:xfrm>
            <a:off x="681038" y="6334125"/>
            <a:ext cx="3352800" cy="288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2 und mehrstufige Zufallsexperimente</a:t>
            </a:r>
          </a:p>
        </p:txBody>
      </p:sp>
      <p:cxnSp>
        <p:nvCxnSpPr>
          <p:cNvPr id="50" name="Gerade Verbindung mit Pfeil 49"/>
          <p:cNvCxnSpPr/>
          <p:nvPr/>
        </p:nvCxnSpPr>
        <p:spPr>
          <a:xfrm>
            <a:off x="2484438" y="5875338"/>
            <a:ext cx="0" cy="395287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hteck 51"/>
          <p:cNvSpPr/>
          <p:nvPr/>
        </p:nvSpPr>
        <p:spPr>
          <a:xfrm>
            <a:off x="6443663" y="6334125"/>
            <a:ext cx="2224087" cy="288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Stochastik SII</a:t>
            </a:r>
          </a:p>
        </p:txBody>
      </p:sp>
      <p:cxnSp>
        <p:nvCxnSpPr>
          <p:cNvPr id="53" name="Gerade Verbindung mit Pfeil 52"/>
          <p:cNvCxnSpPr/>
          <p:nvPr/>
        </p:nvCxnSpPr>
        <p:spPr>
          <a:xfrm>
            <a:off x="7542213" y="5915025"/>
            <a:ext cx="0" cy="393700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hteck 46"/>
          <p:cNvSpPr/>
          <p:nvPr/>
        </p:nvSpPr>
        <p:spPr>
          <a:xfrm>
            <a:off x="4243388" y="144463"/>
            <a:ext cx="1808162" cy="3000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Prozente</a:t>
            </a:r>
          </a:p>
        </p:txBody>
      </p:sp>
      <p:cxnSp>
        <p:nvCxnSpPr>
          <p:cNvPr id="48" name="Gerade Verbindung mit Pfeil 47"/>
          <p:cNvCxnSpPr/>
          <p:nvPr/>
        </p:nvCxnSpPr>
        <p:spPr>
          <a:xfrm>
            <a:off x="3270250" y="469900"/>
            <a:ext cx="122238" cy="19685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Ellipse 55"/>
          <p:cNvSpPr/>
          <p:nvPr/>
        </p:nvSpPr>
        <p:spPr>
          <a:xfrm>
            <a:off x="3535363" y="3725863"/>
            <a:ext cx="2908300" cy="4206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500" dirty="0">
                <a:solidFill>
                  <a:schemeClr val="tx1"/>
                </a:solidFill>
              </a:rPr>
              <a:t>Berechnen, vergleichen, deuten</a:t>
            </a:r>
          </a:p>
        </p:txBody>
      </p:sp>
      <p:cxnSp>
        <p:nvCxnSpPr>
          <p:cNvPr id="57" name="Gerade Verbindung mit Pfeil 56"/>
          <p:cNvCxnSpPr/>
          <p:nvPr/>
        </p:nvCxnSpPr>
        <p:spPr>
          <a:xfrm>
            <a:off x="6300788" y="3686175"/>
            <a:ext cx="1060450" cy="895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8" name="Picture 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38" y="1176338"/>
            <a:ext cx="138747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9" name="Picture 3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2757488"/>
            <a:ext cx="1376362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Gerade Verbindung mit Pfeil 38"/>
          <p:cNvCxnSpPr/>
          <p:nvPr/>
        </p:nvCxnSpPr>
        <p:spPr>
          <a:xfrm>
            <a:off x="5127625" y="5875338"/>
            <a:ext cx="0" cy="395287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hteck 41"/>
          <p:cNvSpPr/>
          <p:nvPr/>
        </p:nvSpPr>
        <p:spPr>
          <a:xfrm>
            <a:off x="4146550" y="6345238"/>
            <a:ext cx="2057400" cy="2778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Statistik</a:t>
            </a:r>
          </a:p>
        </p:txBody>
      </p:sp>
    </p:spTree>
    <p:extLst>
      <p:ext uri="{BB962C8B-B14F-4D97-AF65-F5344CB8AC3E}">
        <p14:creationId xmlns:p14="http://schemas.microsoft.com/office/powerpoint/2010/main" val="246857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336</Words>
  <Application>Microsoft Office PowerPoint</Application>
  <PresentationFormat>Bildschirmpräsentation (4:3)</PresentationFormat>
  <Paragraphs>168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SOL-Institut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Michael Trapp</dc:creator>
  <cp:lastModifiedBy>Michael Trapp</cp:lastModifiedBy>
  <cp:revision>54</cp:revision>
  <dcterms:created xsi:type="dcterms:W3CDTF">2012-02-01T08:35:53Z</dcterms:created>
  <dcterms:modified xsi:type="dcterms:W3CDTF">2016-11-19T12:16:52Z</dcterms:modified>
</cp:coreProperties>
</file>